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7" r:id="rId2"/>
    <p:sldId id="258" r:id="rId3"/>
    <p:sldId id="259" r:id="rId4"/>
    <p:sldId id="260" r:id="rId5"/>
    <p:sldId id="262" r:id="rId6"/>
    <p:sldId id="263" r:id="rId7"/>
    <p:sldId id="265" r:id="rId8"/>
    <p:sldId id="290" r:id="rId9"/>
    <p:sldId id="287"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26" r:id="rId30"/>
    <p:sldId id="375" r:id="rId31"/>
    <p:sldId id="327"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 id="328" r:id="rId49"/>
    <p:sldId id="329" r:id="rId50"/>
    <p:sldId id="289" r:id="rId51"/>
    <p:sldId id="332" r:id="rId52"/>
    <p:sldId id="330" r:id="rId53"/>
    <p:sldId id="331"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1" r:id="rId72"/>
    <p:sldId id="352" r:id="rId73"/>
    <p:sldId id="353" r:id="rId74"/>
    <p:sldId id="354" r:id="rId75"/>
    <p:sldId id="355" r:id="rId76"/>
    <p:sldId id="356" r:id="rId77"/>
    <p:sldId id="357" r:id="rId78"/>
    <p:sldId id="350" r:id="rId79"/>
    <p:sldId id="358" r:id="rId80"/>
    <p:sldId id="359" r:id="rId81"/>
    <p:sldId id="360" r:id="rId82"/>
    <p:sldId id="361" r:id="rId83"/>
    <p:sldId id="365" r:id="rId84"/>
    <p:sldId id="366" r:id="rId85"/>
    <p:sldId id="367" r:id="rId86"/>
    <p:sldId id="368" r:id="rId87"/>
    <p:sldId id="369" r:id="rId88"/>
    <p:sldId id="370" r:id="rId89"/>
    <p:sldId id="362" r:id="rId90"/>
    <p:sldId id="363" r:id="rId91"/>
    <p:sldId id="364" r:id="rId92"/>
    <p:sldId id="276" r:id="rId93"/>
    <p:sldId id="277" r:id="rId94"/>
    <p:sldId id="371" r:id="rId95"/>
    <p:sldId id="372" r:id="rId96"/>
    <p:sldId id="373" r:id="rId97"/>
    <p:sldId id="374" r:id="rId98"/>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16702595591057"/>
          <c:y val="1.7981935941831034E-2"/>
          <c:w val="0.6082358635003039"/>
          <c:h val="0.8455271468236869"/>
        </c:manualLayout>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AD-4AD4-9909-28EC2F33C5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AD-4AD4-9909-28EC2F33C5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AD-4AD4-9909-28EC2F33C5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AD-4AD4-9909-28EC2F33C51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CAD-4AD4-9909-28EC2F33C513}"/>
              </c:ext>
            </c:extLst>
          </c:dPt>
          <c:cat>
            <c:strRef>
              <c:f>Лист1!$A$2:$A$6</c:f>
              <c:strCache>
                <c:ptCount val="5"/>
                <c:pt idx="0">
                  <c:v>ЗЗСО І-ІІІ ст.</c:v>
                </c:pt>
                <c:pt idx="1">
                  <c:v>ЗЗСО І -ІІ ст.</c:v>
                </c:pt>
                <c:pt idx="2">
                  <c:v>ЗЗСО І ст.</c:v>
                </c:pt>
                <c:pt idx="3">
                  <c:v>ЗДО</c:v>
                </c:pt>
                <c:pt idx="4">
                  <c:v>ЗПО</c:v>
                </c:pt>
              </c:strCache>
            </c:strRef>
          </c:cat>
          <c:val>
            <c:numRef>
              <c:f>Лист1!$B$2:$B$6</c:f>
              <c:numCache>
                <c:formatCode>General</c:formatCode>
                <c:ptCount val="5"/>
                <c:pt idx="0">
                  <c:v>4</c:v>
                </c:pt>
                <c:pt idx="1">
                  <c:v>4</c:v>
                </c:pt>
                <c:pt idx="2">
                  <c:v>4</c:v>
                </c:pt>
                <c:pt idx="3">
                  <c:v>2</c:v>
                </c:pt>
                <c:pt idx="4">
                  <c:v>1</c:v>
                </c:pt>
              </c:numCache>
            </c:numRef>
          </c:val>
          <c:extLst>
            <c:ext xmlns:c16="http://schemas.microsoft.com/office/drawing/2014/chart" uri="{C3380CC4-5D6E-409C-BE32-E72D297353CC}">
              <c16:uniqueId val="{00000000-32B3-472A-9AF2-B2B0DB26AA6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uk-UA"/>
        </a:p>
      </c:txPr>
    </c:legend>
    <c:plotVisOnly val="1"/>
    <c:dispBlanksAs val="gap"/>
    <c:showDLblsOverMax val="0"/>
  </c:chart>
  <c:spPr>
    <a:noFill/>
    <a:ln>
      <a:noFill/>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38BF5-CC21-4018-85D4-3EBC763112F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921A37A5-6CCD-48DF-B315-946BBAE5D935}">
      <dgm:prSet phldrT="[Текст]" custT="1"/>
      <dgm:spPr>
        <a:xfrm>
          <a:off x="2540" y="808593"/>
          <a:ext cx="2476500" cy="990600"/>
        </a:xfrm>
        <a:prstGeom prst="rect">
          <a:avLst/>
        </a:prstGeom>
        <a:solidFill>
          <a:srgbClr val="90C226">
            <a:hueOff val="0"/>
            <a:satOff val="0"/>
            <a:lumOff val="0"/>
            <a:alphaOff val="0"/>
          </a:srgbClr>
        </a:solidFill>
        <a:ln w="19050" cap="rnd" cmpd="sng" algn="ctr">
          <a:solidFill>
            <a:srgbClr val="90C226">
              <a:hueOff val="0"/>
              <a:satOff val="0"/>
              <a:lumOff val="0"/>
              <a:alphaOff val="0"/>
            </a:srgbClr>
          </a:solidFill>
          <a:prstDash val="solid"/>
        </a:ln>
        <a:effectLst/>
      </dgm:spPr>
      <dgm:t>
        <a:bodyPr/>
        <a:lstStyle/>
        <a:p>
          <a:r>
            <a:rPr lang="ru-RU" sz="2000" dirty="0" err="1" smtClean="0">
              <a:solidFill>
                <a:sysClr val="window" lastClr="FFFFFF"/>
              </a:solidFill>
              <a:latin typeface="Trebuchet MS" panose="020B0603020202020204"/>
              <a:ea typeface="+mn-ea"/>
              <a:cs typeface="+mn-cs"/>
            </a:rPr>
            <a:t>Переможці</a:t>
          </a:r>
          <a:r>
            <a:rPr lang="ru-RU" sz="2000" dirty="0" smtClean="0">
              <a:solidFill>
                <a:sysClr val="window" lastClr="FFFFFF"/>
              </a:solidFill>
              <a:latin typeface="Trebuchet MS" panose="020B0603020202020204"/>
              <a:ea typeface="+mn-ea"/>
              <a:cs typeface="+mn-cs"/>
            </a:rPr>
            <a:t> </a:t>
          </a:r>
          <a:r>
            <a:rPr lang="ru-RU" sz="2000" dirty="0" err="1" smtClean="0">
              <a:solidFill>
                <a:sysClr val="window" lastClr="FFFFFF"/>
              </a:solidFill>
              <a:latin typeface="Trebuchet MS" panose="020B0603020202020204"/>
              <a:ea typeface="+mn-ea"/>
              <a:cs typeface="+mn-cs"/>
            </a:rPr>
            <a:t>олімпіад</a:t>
          </a:r>
          <a:endParaRPr lang="ru-RU" sz="2000" dirty="0">
            <a:solidFill>
              <a:sysClr val="window" lastClr="FFFFFF"/>
            </a:solidFill>
            <a:latin typeface="Trebuchet MS" panose="020B0603020202020204"/>
            <a:ea typeface="+mn-ea"/>
            <a:cs typeface="+mn-cs"/>
          </a:endParaRPr>
        </a:p>
      </dgm:t>
    </dgm:pt>
    <dgm:pt modelId="{56262298-1F97-4DB9-8244-84AE783A9426}" type="parTrans" cxnId="{693CC7F1-17F2-45EC-8D87-D14D72164C8C}">
      <dgm:prSet/>
      <dgm:spPr/>
      <dgm:t>
        <a:bodyPr/>
        <a:lstStyle/>
        <a:p>
          <a:endParaRPr lang="ru-RU"/>
        </a:p>
      </dgm:t>
    </dgm:pt>
    <dgm:pt modelId="{D7E8035F-C05B-4C93-9209-55025BED6331}" type="sibTrans" cxnId="{693CC7F1-17F2-45EC-8D87-D14D72164C8C}">
      <dgm:prSet/>
      <dgm:spPr/>
      <dgm:t>
        <a:bodyPr/>
        <a:lstStyle/>
        <a:p>
          <a:endParaRPr lang="ru-RU"/>
        </a:p>
      </dgm:t>
    </dgm:pt>
    <dgm:pt modelId="{43D04A71-900D-437E-8B72-04E754047005}">
      <dgm:prSet phldrT="[Текст]" custT="1"/>
      <dgm:spPr>
        <a:xfrm>
          <a:off x="2540" y="1799193"/>
          <a:ext cx="2476500"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ln>
        <a:effectLst/>
      </dgm:spPr>
      <dgm:t>
        <a:bodyPr/>
        <a:lstStyle/>
        <a:p>
          <a:r>
            <a:rPr lang="ru-RU" sz="2000" dirty="0" smtClean="0">
              <a:solidFill>
                <a:srgbClr val="FF0000"/>
              </a:solidFill>
              <a:latin typeface="Trebuchet MS" panose="020B0603020202020204"/>
              <a:ea typeface="+mn-ea"/>
              <a:cs typeface="+mn-cs"/>
            </a:rPr>
            <a:t>ІІІ </a:t>
          </a:r>
          <a:r>
            <a:rPr lang="ru-RU" sz="2000" dirty="0" err="1" smtClean="0">
              <a:solidFill>
                <a:srgbClr val="FF0000"/>
              </a:solidFill>
              <a:latin typeface="Trebuchet MS" panose="020B0603020202020204"/>
              <a:ea typeface="+mn-ea"/>
              <a:cs typeface="+mn-cs"/>
            </a:rPr>
            <a:t>місце</a:t>
          </a:r>
          <a:r>
            <a:rPr lang="ru-RU" sz="2000" dirty="0" smtClean="0">
              <a:solidFill>
                <a:srgbClr val="FF0000"/>
              </a:solidFill>
              <a:latin typeface="Trebuchet MS" panose="020B0603020202020204"/>
              <a:ea typeface="+mn-ea"/>
              <a:cs typeface="+mn-cs"/>
            </a:rPr>
            <a:t> -  3 </a:t>
          </a:r>
          <a:r>
            <a:rPr lang="ru-RU" sz="2000" dirty="0" err="1" smtClean="0">
              <a:solidFill>
                <a:srgbClr val="FF0000"/>
              </a:solidFill>
              <a:latin typeface="Trebuchet MS" panose="020B0603020202020204"/>
              <a:ea typeface="+mn-ea"/>
              <a:cs typeface="+mn-cs"/>
            </a:rPr>
            <a:t>учні</a:t>
          </a:r>
          <a:endParaRPr lang="ru-RU" sz="2000" dirty="0">
            <a:solidFill>
              <a:srgbClr val="FF0000"/>
            </a:solidFill>
            <a:latin typeface="Trebuchet MS" panose="020B0603020202020204"/>
            <a:ea typeface="+mn-ea"/>
            <a:cs typeface="+mn-cs"/>
          </a:endParaRPr>
        </a:p>
      </dgm:t>
    </dgm:pt>
    <dgm:pt modelId="{7F716FE5-52F4-4F02-9785-0604548AB066}" type="parTrans" cxnId="{14CA499F-2CD1-4D97-B910-7CAD51BDED8A}">
      <dgm:prSet/>
      <dgm:spPr/>
      <dgm:t>
        <a:bodyPr/>
        <a:lstStyle/>
        <a:p>
          <a:endParaRPr lang="ru-RU"/>
        </a:p>
      </dgm:t>
    </dgm:pt>
    <dgm:pt modelId="{1FC0F184-6765-437C-8569-20BFB410884A}" type="sibTrans" cxnId="{14CA499F-2CD1-4D97-B910-7CAD51BDED8A}">
      <dgm:prSet/>
      <dgm:spPr/>
      <dgm:t>
        <a:bodyPr/>
        <a:lstStyle/>
        <a:p>
          <a:endParaRPr lang="ru-RU"/>
        </a:p>
      </dgm:t>
    </dgm:pt>
    <dgm:pt modelId="{4BBE3D1B-4C04-4B7C-A427-E7B7EFCC3FD6}">
      <dgm:prSet phldrT="[Текст]" custT="1"/>
      <dgm:spPr>
        <a:xfrm>
          <a:off x="2825750" y="808593"/>
          <a:ext cx="2476500" cy="990600"/>
        </a:xfrm>
        <a:prstGeom prst="rect">
          <a:avLst/>
        </a:prstGeom>
        <a:solidFill>
          <a:srgbClr val="90C226">
            <a:hueOff val="0"/>
            <a:satOff val="0"/>
            <a:lumOff val="0"/>
            <a:alphaOff val="0"/>
          </a:srgbClr>
        </a:solidFill>
        <a:ln w="19050" cap="rnd" cmpd="sng" algn="ctr">
          <a:solidFill>
            <a:srgbClr val="90C226">
              <a:hueOff val="0"/>
              <a:satOff val="0"/>
              <a:lumOff val="0"/>
              <a:alphaOff val="0"/>
            </a:srgbClr>
          </a:solidFill>
          <a:prstDash val="solid"/>
        </a:ln>
        <a:effectLst/>
      </dgm:spPr>
      <dgm:t>
        <a:bodyPr/>
        <a:lstStyle/>
        <a:p>
          <a:r>
            <a:rPr lang="ru-RU" sz="2000" dirty="0" err="1" smtClean="0">
              <a:solidFill>
                <a:sysClr val="window" lastClr="FFFFFF"/>
              </a:solidFill>
              <a:latin typeface="Trebuchet MS" panose="020B0603020202020204"/>
              <a:ea typeface="+mn-ea"/>
              <a:cs typeface="+mn-cs"/>
            </a:rPr>
            <a:t>Переможці</a:t>
          </a:r>
          <a:r>
            <a:rPr lang="ru-RU" sz="2000" dirty="0" smtClean="0">
              <a:solidFill>
                <a:sysClr val="window" lastClr="FFFFFF"/>
              </a:solidFill>
              <a:latin typeface="Trebuchet MS" panose="020B0603020202020204"/>
              <a:ea typeface="+mn-ea"/>
              <a:cs typeface="+mn-cs"/>
            </a:rPr>
            <a:t> </a:t>
          </a:r>
          <a:r>
            <a:rPr lang="ru-RU" sz="2000" dirty="0" err="1" smtClean="0">
              <a:solidFill>
                <a:sysClr val="window" lastClr="FFFFFF"/>
              </a:solidFill>
              <a:latin typeface="Trebuchet MS" panose="020B0603020202020204"/>
              <a:ea typeface="+mn-ea"/>
              <a:cs typeface="+mn-cs"/>
            </a:rPr>
            <a:t>предметних</a:t>
          </a:r>
          <a:r>
            <a:rPr lang="ru-RU" sz="2000" dirty="0" smtClean="0">
              <a:solidFill>
                <a:sysClr val="window" lastClr="FFFFFF"/>
              </a:solidFill>
              <a:latin typeface="Trebuchet MS" panose="020B0603020202020204"/>
              <a:ea typeface="+mn-ea"/>
              <a:cs typeface="+mn-cs"/>
            </a:rPr>
            <a:t> </a:t>
          </a:r>
          <a:r>
            <a:rPr lang="ru-RU" sz="2000" dirty="0" err="1" smtClean="0">
              <a:solidFill>
                <a:sysClr val="window" lastClr="FFFFFF"/>
              </a:solidFill>
              <a:latin typeface="Trebuchet MS" panose="020B0603020202020204"/>
              <a:ea typeface="+mn-ea"/>
              <a:cs typeface="+mn-cs"/>
            </a:rPr>
            <a:t>конкурсів</a:t>
          </a:r>
          <a:endParaRPr lang="ru-RU" sz="2000" dirty="0">
            <a:solidFill>
              <a:sysClr val="window" lastClr="FFFFFF"/>
            </a:solidFill>
            <a:latin typeface="Trebuchet MS" panose="020B0603020202020204"/>
            <a:ea typeface="+mn-ea"/>
            <a:cs typeface="+mn-cs"/>
          </a:endParaRPr>
        </a:p>
      </dgm:t>
    </dgm:pt>
    <dgm:pt modelId="{4235392A-5876-47F8-B655-1514A877F941}" type="parTrans" cxnId="{C431A453-3D93-4D11-A7CD-7A16CC3560F2}">
      <dgm:prSet/>
      <dgm:spPr/>
      <dgm:t>
        <a:bodyPr/>
        <a:lstStyle/>
        <a:p>
          <a:endParaRPr lang="ru-RU"/>
        </a:p>
      </dgm:t>
    </dgm:pt>
    <dgm:pt modelId="{64A7BBFA-E2EE-45E6-AEF9-4AD5D620C124}" type="sibTrans" cxnId="{C431A453-3D93-4D11-A7CD-7A16CC3560F2}">
      <dgm:prSet/>
      <dgm:spPr/>
      <dgm:t>
        <a:bodyPr/>
        <a:lstStyle/>
        <a:p>
          <a:endParaRPr lang="ru-RU"/>
        </a:p>
      </dgm:t>
    </dgm:pt>
    <dgm:pt modelId="{530B22CE-14AB-4E8E-82A3-B08776C08966}">
      <dgm:prSet phldrT="[Текст]" custT="1"/>
      <dgm:spPr>
        <a:xfrm>
          <a:off x="2825750" y="1799193"/>
          <a:ext cx="2476500"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ln>
        <a:effectLst/>
      </dgm:spPr>
      <dgm:t>
        <a:bodyPr/>
        <a:lstStyle/>
        <a:p>
          <a:r>
            <a:rPr lang="ru-RU" sz="2000" dirty="0" smtClean="0">
              <a:solidFill>
                <a:srgbClr val="FF0000"/>
              </a:solidFill>
              <a:latin typeface="Trebuchet MS" panose="020B0603020202020204"/>
              <a:ea typeface="+mn-ea"/>
              <a:cs typeface="+mn-cs"/>
            </a:rPr>
            <a:t>І </a:t>
          </a:r>
          <a:r>
            <a:rPr lang="ru-RU" sz="2000" dirty="0" err="1" smtClean="0">
              <a:solidFill>
                <a:srgbClr val="FF0000"/>
              </a:solidFill>
              <a:latin typeface="Trebuchet MS" panose="020B0603020202020204"/>
              <a:ea typeface="+mn-ea"/>
              <a:cs typeface="+mn-cs"/>
            </a:rPr>
            <a:t>місце</a:t>
          </a:r>
          <a:r>
            <a:rPr lang="ru-RU" sz="2000" dirty="0" smtClean="0">
              <a:solidFill>
                <a:srgbClr val="FF0000"/>
              </a:solidFill>
              <a:latin typeface="Trebuchet MS" panose="020B0603020202020204"/>
              <a:ea typeface="+mn-ea"/>
              <a:cs typeface="+mn-cs"/>
            </a:rPr>
            <a:t> – 2 </a:t>
          </a:r>
          <a:r>
            <a:rPr lang="ru-RU" sz="2000" dirty="0" err="1" smtClean="0">
              <a:solidFill>
                <a:srgbClr val="FF0000"/>
              </a:solidFill>
              <a:latin typeface="Trebuchet MS" panose="020B0603020202020204"/>
              <a:ea typeface="+mn-ea"/>
              <a:cs typeface="+mn-cs"/>
            </a:rPr>
            <a:t>дітей</a:t>
          </a:r>
          <a:endParaRPr lang="ru-RU" sz="2000" dirty="0">
            <a:solidFill>
              <a:srgbClr val="FF0000"/>
            </a:solidFill>
            <a:latin typeface="Trebuchet MS" panose="020B0603020202020204"/>
            <a:ea typeface="+mn-ea"/>
            <a:cs typeface="+mn-cs"/>
          </a:endParaRPr>
        </a:p>
      </dgm:t>
    </dgm:pt>
    <dgm:pt modelId="{83729FE7-78F9-442C-8393-643B9DFCF4C0}" type="parTrans" cxnId="{2B8FEF79-DB1A-4024-BD8A-B816F40A0D3B}">
      <dgm:prSet/>
      <dgm:spPr/>
      <dgm:t>
        <a:bodyPr/>
        <a:lstStyle/>
        <a:p>
          <a:endParaRPr lang="ru-RU"/>
        </a:p>
      </dgm:t>
    </dgm:pt>
    <dgm:pt modelId="{F4261D9F-9A47-4593-B08F-E1DFAF4F10AE}" type="sibTrans" cxnId="{2B8FEF79-DB1A-4024-BD8A-B816F40A0D3B}">
      <dgm:prSet/>
      <dgm:spPr/>
      <dgm:t>
        <a:bodyPr/>
        <a:lstStyle/>
        <a:p>
          <a:endParaRPr lang="ru-RU"/>
        </a:p>
      </dgm:t>
    </dgm:pt>
    <dgm:pt modelId="{C516B66D-44D2-4932-A861-050BB68C49F5}">
      <dgm:prSet phldrT="[Текст]" custT="1"/>
      <dgm:spPr>
        <a:xfrm>
          <a:off x="5594080" y="383286"/>
          <a:ext cx="2476500" cy="1813996"/>
        </a:xfrm>
        <a:prstGeom prst="rect">
          <a:avLst/>
        </a:prstGeom>
        <a:solidFill>
          <a:srgbClr val="90C226">
            <a:hueOff val="0"/>
            <a:satOff val="0"/>
            <a:lumOff val="0"/>
            <a:alphaOff val="0"/>
          </a:srgbClr>
        </a:solidFill>
        <a:ln w="19050" cap="rnd" cmpd="sng" algn="ctr">
          <a:solidFill>
            <a:srgbClr val="90C226">
              <a:hueOff val="0"/>
              <a:satOff val="0"/>
              <a:lumOff val="0"/>
              <a:alphaOff val="0"/>
            </a:srgbClr>
          </a:solidFill>
          <a:prstDash val="solid"/>
        </a:ln>
        <a:effectLst/>
      </dgm:spPr>
      <dgm:t>
        <a:bodyPr/>
        <a:lstStyle/>
        <a:p>
          <a:r>
            <a:rPr lang="ru-RU" sz="2000" dirty="0" err="1" smtClean="0">
              <a:solidFill>
                <a:sysClr val="window" lastClr="FFFFFF"/>
              </a:solidFill>
              <a:latin typeface="Trebuchet MS" panose="020B0603020202020204"/>
              <a:ea typeface="+mn-ea"/>
              <a:cs typeface="+mn-cs"/>
            </a:rPr>
            <a:t>Переможці</a:t>
          </a:r>
          <a:r>
            <a:rPr lang="ru-RU" sz="2000" dirty="0" smtClean="0">
              <a:solidFill>
                <a:sysClr val="window" lastClr="FFFFFF"/>
              </a:solidFill>
              <a:latin typeface="Trebuchet MS" panose="020B0603020202020204"/>
              <a:ea typeface="+mn-ea"/>
              <a:cs typeface="+mn-cs"/>
            </a:rPr>
            <a:t> </a:t>
          </a:r>
          <a:r>
            <a:rPr lang="ru-RU" sz="2000" dirty="0" err="1" smtClean="0">
              <a:solidFill>
                <a:sysClr val="window" lastClr="FFFFFF"/>
              </a:solidFill>
              <a:latin typeface="Trebuchet MS" panose="020B0603020202020204"/>
              <a:ea typeface="+mn-ea"/>
              <a:cs typeface="+mn-cs"/>
            </a:rPr>
            <a:t>Всеукраїнських</a:t>
          </a:r>
          <a:r>
            <a:rPr lang="ru-RU" sz="2000" dirty="0" smtClean="0">
              <a:solidFill>
                <a:sysClr val="window" lastClr="FFFFFF"/>
              </a:solidFill>
              <a:latin typeface="Trebuchet MS" panose="020B0603020202020204"/>
              <a:ea typeface="+mn-ea"/>
              <a:cs typeface="+mn-cs"/>
            </a:rPr>
            <a:t> та </a:t>
          </a:r>
          <a:r>
            <a:rPr lang="ru-RU" sz="2000" dirty="0" err="1" smtClean="0">
              <a:solidFill>
                <a:sysClr val="window" lastClr="FFFFFF"/>
              </a:solidFill>
              <a:latin typeface="Trebuchet MS" panose="020B0603020202020204"/>
              <a:ea typeface="+mn-ea"/>
              <a:cs typeface="+mn-cs"/>
            </a:rPr>
            <a:t>обласних</a:t>
          </a:r>
          <a:r>
            <a:rPr lang="ru-RU" sz="2000" dirty="0" smtClean="0">
              <a:solidFill>
                <a:sysClr val="window" lastClr="FFFFFF"/>
              </a:solidFill>
              <a:latin typeface="Trebuchet MS" panose="020B0603020202020204"/>
              <a:ea typeface="+mn-ea"/>
              <a:cs typeface="+mn-cs"/>
            </a:rPr>
            <a:t> </a:t>
          </a:r>
          <a:r>
            <a:rPr lang="ru-RU" sz="2000" dirty="0" err="1" smtClean="0">
              <a:solidFill>
                <a:sysClr val="window" lastClr="FFFFFF"/>
              </a:solidFill>
              <a:latin typeface="Trebuchet MS" panose="020B0603020202020204"/>
              <a:ea typeface="+mn-ea"/>
              <a:cs typeface="+mn-cs"/>
            </a:rPr>
            <a:t>мистецьких</a:t>
          </a:r>
          <a:r>
            <a:rPr lang="ru-RU" sz="2000" dirty="0" smtClean="0">
              <a:solidFill>
                <a:sysClr val="window" lastClr="FFFFFF"/>
              </a:solidFill>
              <a:latin typeface="Trebuchet MS" panose="020B0603020202020204"/>
              <a:ea typeface="+mn-ea"/>
              <a:cs typeface="+mn-cs"/>
            </a:rPr>
            <a:t> </a:t>
          </a:r>
          <a:r>
            <a:rPr lang="ru-RU" sz="2000" dirty="0" err="1" smtClean="0">
              <a:solidFill>
                <a:sysClr val="window" lastClr="FFFFFF"/>
              </a:solidFill>
              <a:latin typeface="Trebuchet MS" panose="020B0603020202020204"/>
              <a:ea typeface="+mn-ea"/>
              <a:cs typeface="+mn-cs"/>
            </a:rPr>
            <a:t>конкурсів</a:t>
          </a:r>
          <a:endParaRPr lang="ru-RU" sz="2000" dirty="0">
            <a:solidFill>
              <a:sysClr val="window" lastClr="FFFFFF"/>
            </a:solidFill>
            <a:latin typeface="Trebuchet MS" panose="020B0603020202020204"/>
            <a:ea typeface="+mn-ea"/>
            <a:cs typeface="+mn-cs"/>
          </a:endParaRPr>
        </a:p>
      </dgm:t>
    </dgm:pt>
    <dgm:pt modelId="{7A2E0F66-7EED-47DC-9444-C1C9BE25EC1C}" type="parTrans" cxnId="{91D9B47F-9FE6-4AE8-B191-EB0C048721A6}">
      <dgm:prSet/>
      <dgm:spPr/>
      <dgm:t>
        <a:bodyPr/>
        <a:lstStyle/>
        <a:p>
          <a:endParaRPr lang="ru-RU"/>
        </a:p>
      </dgm:t>
    </dgm:pt>
    <dgm:pt modelId="{8DE0590E-5E83-40CE-917C-D7C7EFA2581B}" type="sibTrans" cxnId="{91D9B47F-9FE6-4AE8-B191-EB0C048721A6}">
      <dgm:prSet/>
      <dgm:spPr/>
      <dgm:t>
        <a:bodyPr/>
        <a:lstStyle/>
        <a:p>
          <a:endParaRPr lang="ru-RU"/>
        </a:p>
      </dgm:t>
    </dgm:pt>
    <dgm:pt modelId="{964537F0-53A5-4B83-82C6-D5C5757B86FC}">
      <dgm:prSet phldrT="[Текст]" custT="1"/>
      <dgm:spPr>
        <a:xfrm>
          <a:off x="5594080" y="2005042"/>
          <a:ext cx="2476500"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ln>
        <a:effectLst/>
      </dgm:spPr>
      <dgm:t>
        <a:bodyPr/>
        <a:lstStyle/>
        <a:p>
          <a:r>
            <a:rPr lang="ru-RU" sz="2000" dirty="0" smtClean="0">
              <a:solidFill>
                <a:srgbClr val="FF0000"/>
              </a:solidFill>
              <a:latin typeface="Trebuchet MS" panose="020B0603020202020204"/>
              <a:ea typeface="+mn-ea"/>
              <a:cs typeface="+mn-cs"/>
            </a:rPr>
            <a:t>І </a:t>
          </a:r>
          <a:r>
            <a:rPr lang="ru-RU" sz="2000" dirty="0" err="1" smtClean="0">
              <a:solidFill>
                <a:srgbClr val="FF0000"/>
              </a:solidFill>
              <a:latin typeface="Trebuchet MS" panose="020B0603020202020204"/>
              <a:ea typeface="+mn-ea"/>
              <a:cs typeface="+mn-cs"/>
            </a:rPr>
            <a:t>місце</a:t>
          </a:r>
          <a:r>
            <a:rPr lang="ru-RU" sz="2000" dirty="0" smtClean="0">
              <a:solidFill>
                <a:srgbClr val="FF0000"/>
              </a:solidFill>
              <a:latin typeface="Trebuchet MS" panose="020B0603020202020204"/>
              <a:ea typeface="+mn-ea"/>
              <a:cs typeface="+mn-cs"/>
            </a:rPr>
            <a:t> – 6 </a:t>
          </a:r>
          <a:r>
            <a:rPr lang="ru-RU" sz="2000" dirty="0" err="1" smtClean="0">
              <a:solidFill>
                <a:srgbClr val="FF0000"/>
              </a:solidFill>
              <a:latin typeface="Trebuchet MS" panose="020B0603020202020204"/>
              <a:ea typeface="+mn-ea"/>
              <a:cs typeface="+mn-cs"/>
            </a:rPr>
            <a:t>дітей</a:t>
          </a:r>
          <a:endParaRPr lang="ru-RU" sz="2000" dirty="0">
            <a:solidFill>
              <a:srgbClr val="FF0000"/>
            </a:solidFill>
            <a:latin typeface="Trebuchet MS" panose="020B0603020202020204"/>
            <a:ea typeface="+mn-ea"/>
            <a:cs typeface="+mn-cs"/>
          </a:endParaRPr>
        </a:p>
      </dgm:t>
    </dgm:pt>
    <dgm:pt modelId="{15490A57-DBB3-413C-A9F6-6412E202A292}" type="parTrans" cxnId="{9FFA52FE-54F7-4CD1-B874-3B355057E16B}">
      <dgm:prSet/>
      <dgm:spPr/>
      <dgm:t>
        <a:bodyPr/>
        <a:lstStyle/>
        <a:p>
          <a:endParaRPr lang="ru-RU"/>
        </a:p>
      </dgm:t>
    </dgm:pt>
    <dgm:pt modelId="{D0CC64CD-C87F-4477-B4B7-B788DB57991D}" type="sibTrans" cxnId="{9FFA52FE-54F7-4CD1-B874-3B355057E16B}">
      <dgm:prSet/>
      <dgm:spPr/>
      <dgm:t>
        <a:bodyPr/>
        <a:lstStyle/>
        <a:p>
          <a:endParaRPr lang="ru-RU"/>
        </a:p>
      </dgm:t>
    </dgm:pt>
    <dgm:pt modelId="{FE78760A-D3FE-41B6-974D-96F8A90A54FF}">
      <dgm:prSet phldrT="[Текст]" custT="1"/>
      <dgm:spPr>
        <a:xfrm>
          <a:off x="2825750" y="1799193"/>
          <a:ext cx="2476500"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ln>
        <a:effectLst/>
      </dgm:spPr>
      <dgm:t>
        <a:bodyPr/>
        <a:lstStyle/>
        <a:p>
          <a:r>
            <a:rPr lang="ru-RU" sz="2000" dirty="0" smtClean="0">
              <a:solidFill>
                <a:srgbClr val="FF0000"/>
              </a:solidFill>
              <a:latin typeface="Trebuchet MS" panose="020B0603020202020204"/>
              <a:ea typeface="+mn-ea"/>
              <a:cs typeface="+mn-cs"/>
            </a:rPr>
            <a:t>ІІ </a:t>
          </a:r>
          <a:r>
            <a:rPr lang="ru-RU" sz="2000" dirty="0" err="1" smtClean="0">
              <a:solidFill>
                <a:srgbClr val="FF0000"/>
              </a:solidFill>
              <a:latin typeface="Trebuchet MS" panose="020B0603020202020204"/>
              <a:ea typeface="+mn-ea"/>
              <a:cs typeface="+mn-cs"/>
            </a:rPr>
            <a:t>місце</a:t>
          </a:r>
          <a:r>
            <a:rPr lang="ru-RU" sz="2000" dirty="0" smtClean="0">
              <a:solidFill>
                <a:srgbClr val="FF0000"/>
              </a:solidFill>
              <a:latin typeface="Trebuchet MS" panose="020B0603020202020204"/>
              <a:ea typeface="+mn-ea"/>
              <a:cs typeface="+mn-cs"/>
            </a:rPr>
            <a:t> – 1 </a:t>
          </a:r>
          <a:r>
            <a:rPr lang="ru-RU" sz="2000" dirty="0" err="1" smtClean="0">
              <a:solidFill>
                <a:srgbClr val="FF0000"/>
              </a:solidFill>
              <a:latin typeface="Trebuchet MS" panose="020B0603020202020204"/>
              <a:ea typeface="+mn-ea"/>
              <a:cs typeface="+mn-cs"/>
            </a:rPr>
            <a:t>дитина</a:t>
          </a:r>
          <a:endParaRPr lang="ru-RU" sz="2000" dirty="0">
            <a:solidFill>
              <a:srgbClr val="FF0000"/>
            </a:solidFill>
            <a:latin typeface="Trebuchet MS" panose="020B0603020202020204"/>
            <a:ea typeface="+mn-ea"/>
            <a:cs typeface="+mn-cs"/>
          </a:endParaRPr>
        </a:p>
      </dgm:t>
    </dgm:pt>
    <dgm:pt modelId="{61308AB3-ADE2-4B32-A2FF-8564D195C22E}" type="parTrans" cxnId="{A50A437C-175B-4B54-82E3-53DEBBE01D92}">
      <dgm:prSet/>
      <dgm:spPr/>
      <dgm:t>
        <a:bodyPr/>
        <a:lstStyle/>
        <a:p>
          <a:endParaRPr lang="ru-RU"/>
        </a:p>
      </dgm:t>
    </dgm:pt>
    <dgm:pt modelId="{EB312E53-5597-4CE6-986D-8AB73AFB14C3}" type="sibTrans" cxnId="{A50A437C-175B-4B54-82E3-53DEBBE01D92}">
      <dgm:prSet/>
      <dgm:spPr/>
      <dgm:t>
        <a:bodyPr/>
        <a:lstStyle/>
        <a:p>
          <a:endParaRPr lang="ru-RU"/>
        </a:p>
      </dgm:t>
    </dgm:pt>
    <dgm:pt modelId="{500BD3B5-8F27-4060-805F-2776C1C31872}">
      <dgm:prSet phldrT="[Текст]" custT="1"/>
      <dgm:spPr>
        <a:xfrm>
          <a:off x="2825750" y="1799193"/>
          <a:ext cx="2476500"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ln>
        <a:effectLst/>
      </dgm:spPr>
      <dgm:t>
        <a:bodyPr/>
        <a:lstStyle/>
        <a:p>
          <a:r>
            <a:rPr lang="ru-RU" sz="2000" dirty="0" smtClean="0">
              <a:solidFill>
                <a:srgbClr val="FF0000"/>
              </a:solidFill>
              <a:latin typeface="Trebuchet MS" panose="020B0603020202020204"/>
              <a:ea typeface="+mn-ea"/>
              <a:cs typeface="+mn-cs"/>
            </a:rPr>
            <a:t>ІІІ </a:t>
          </a:r>
          <a:r>
            <a:rPr lang="ru-RU" sz="2000" dirty="0" err="1" smtClean="0">
              <a:solidFill>
                <a:srgbClr val="FF0000"/>
              </a:solidFill>
              <a:latin typeface="Trebuchet MS" panose="020B0603020202020204"/>
              <a:ea typeface="+mn-ea"/>
              <a:cs typeface="+mn-cs"/>
            </a:rPr>
            <a:t>місце</a:t>
          </a:r>
          <a:r>
            <a:rPr lang="ru-RU" sz="2000" dirty="0" smtClean="0">
              <a:solidFill>
                <a:srgbClr val="FF0000"/>
              </a:solidFill>
              <a:latin typeface="Trebuchet MS" panose="020B0603020202020204"/>
              <a:ea typeface="+mn-ea"/>
              <a:cs typeface="+mn-cs"/>
            </a:rPr>
            <a:t> – 2 </a:t>
          </a:r>
          <a:r>
            <a:rPr lang="ru-RU" sz="2000" dirty="0" err="1" smtClean="0">
              <a:solidFill>
                <a:srgbClr val="FF0000"/>
              </a:solidFill>
              <a:latin typeface="Trebuchet MS" panose="020B0603020202020204"/>
              <a:ea typeface="+mn-ea"/>
              <a:cs typeface="+mn-cs"/>
            </a:rPr>
            <a:t>дітей</a:t>
          </a:r>
          <a:endParaRPr lang="ru-RU" sz="2000" dirty="0">
            <a:solidFill>
              <a:srgbClr val="FF0000"/>
            </a:solidFill>
            <a:latin typeface="Trebuchet MS" panose="020B0603020202020204"/>
            <a:ea typeface="+mn-ea"/>
            <a:cs typeface="+mn-cs"/>
          </a:endParaRPr>
        </a:p>
      </dgm:t>
    </dgm:pt>
    <dgm:pt modelId="{C189BF92-22D9-4C42-918D-4E6A9461FFA6}" type="parTrans" cxnId="{046A8531-1DA9-4C93-92C8-70FB4032FF1E}">
      <dgm:prSet/>
      <dgm:spPr/>
      <dgm:t>
        <a:bodyPr/>
        <a:lstStyle/>
        <a:p>
          <a:endParaRPr lang="ru-RU"/>
        </a:p>
      </dgm:t>
    </dgm:pt>
    <dgm:pt modelId="{5C4997B3-1625-4AA5-B1A1-6B6FA646BB6F}" type="sibTrans" cxnId="{046A8531-1DA9-4C93-92C8-70FB4032FF1E}">
      <dgm:prSet/>
      <dgm:spPr/>
      <dgm:t>
        <a:bodyPr/>
        <a:lstStyle/>
        <a:p>
          <a:endParaRPr lang="ru-RU"/>
        </a:p>
      </dgm:t>
    </dgm:pt>
    <dgm:pt modelId="{A503C680-E512-457E-994C-9DDB4644B7A5}">
      <dgm:prSet phldrT="[Текст]" custT="1"/>
      <dgm:spPr>
        <a:xfrm>
          <a:off x="5594080" y="2005042"/>
          <a:ext cx="2476500"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ln>
        <a:effectLst/>
      </dgm:spPr>
      <dgm:t>
        <a:bodyPr/>
        <a:lstStyle/>
        <a:p>
          <a:r>
            <a:rPr lang="ru-RU" sz="2000" dirty="0" smtClean="0">
              <a:solidFill>
                <a:srgbClr val="FF0000"/>
              </a:solidFill>
              <a:latin typeface="Trebuchet MS" panose="020B0603020202020204"/>
              <a:ea typeface="+mn-ea"/>
              <a:cs typeface="+mn-cs"/>
            </a:rPr>
            <a:t>ІІ </a:t>
          </a:r>
          <a:r>
            <a:rPr lang="ru-RU" sz="2000" dirty="0" err="1" smtClean="0">
              <a:solidFill>
                <a:srgbClr val="FF0000"/>
              </a:solidFill>
              <a:latin typeface="Trebuchet MS" panose="020B0603020202020204"/>
              <a:ea typeface="+mn-ea"/>
              <a:cs typeface="+mn-cs"/>
            </a:rPr>
            <a:t>місце</a:t>
          </a:r>
          <a:r>
            <a:rPr lang="ru-RU" sz="2000" dirty="0" smtClean="0">
              <a:solidFill>
                <a:srgbClr val="FF0000"/>
              </a:solidFill>
              <a:latin typeface="Trebuchet MS" panose="020B0603020202020204"/>
              <a:ea typeface="+mn-ea"/>
              <a:cs typeface="+mn-cs"/>
            </a:rPr>
            <a:t> – 6 </a:t>
          </a:r>
          <a:r>
            <a:rPr lang="ru-RU" sz="2000" dirty="0" err="1" smtClean="0">
              <a:solidFill>
                <a:srgbClr val="FF0000"/>
              </a:solidFill>
              <a:latin typeface="Trebuchet MS" panose="020B0603020202020204"/>
              <a:ea typeface="+mn-ea"/>
              <a:cs typeface="+mn-cs"/>
            </a:rPr>
            <a:t>дітей</a:t>
          </a:r>
          <a:endParaRPr lang="ru-RU" sz="2000" dirty="0">
            <a:solidFill>
              <a:srgbClr val="FF0000"/>
            </a:solidFill>
            <a:latin typeface="Trebuchet MS" panose="020B0603020202020204"/>
            <a:ea typeface="+mn-ea"/>
            <a:cs typeface="+mn-cs"/>
          </a:endParaRPr>
        </a:p>
      </dgm:t>
    </dgm:pt>
    <dgm:pt modelId="{18244BB7-C08E-4E16-885D-65DB4AE208BA}" type="parTrans" cxnId="{2C0AD029-1D82-40FB-A3F5-8D4D9DC7D553}">
      <dgm:prSet/>
      <dgm:spPr/>
      <dgm:t>
        <a:bodyPr/>
        <a:lstStyle/>
        <a:p>
          <a:endParaRPr lang="ru-RU"/>
        </a:p>
      </dgm:t>
    </dgm:pt>
    <dgm:pt modelId="{824889DD-AFD4-4821-BFA4-6648AC2F0881}" type="sibTrans" cxnId="{2C0AD029-1D82-40FB-A3F5-8D4D9DC7D553}">
      <dgm:prSet/>
      <dgm:spPr/>
      <dgm:t>
        <a:bodyPr/>
        <a:lstStyle/>
        <a:p>
          <a:endParaRPr lang="ru-RU"/>
        </a:p>
      </dgm:t>
    </dgm:pt>
    <dgm:pt modelId="{D4AF01DD-72C3-4F1B-B313-FC8490737E43}">
      <dgm:prSet phldrT="[Текст]" custT="1"/>
      <dgm:spPr>
        <a:xfrm>
          <a:off x="5594080" y="2005042"/>
          <a:ext cx="2476500"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ln>
        <a:effectLst/>
      </dgm:spPr>
      <dgm:t>
        <a:bodyPr/>
        <a:lstStyle/>
        <a:p>
          <a:r>
            <a:rPr lang="ru-RU" sz="2000" dirty="0" smtClean="0">
              <a:solidFill>
                <a:srgbClr val="FF0000"/>
              </a:solidFill>
              <a:latin typeface="Trebuchet MS" panose="020B0603020202020204"/>
              <a:ea typeface="+mn-ea"/>
              <a:cs typeface="+mn-cs"/>
            </a:rPr>
            <a:t>ІІІ </a:t>
          </a:r>
          <a:r>
            <a:rPr lang="ru-RU" sz="2000" dirty="0" err="1" smtClean="0">
              <a:solidFill>
                <a:srgbClr val="FF0000"/>
              </a:solidFill>
              <a:latin typeface="Trebuchet MS" panose="020B0603020202020204"/>
              <a:ea typeface="+mn-ea"/>
              <a:cs typeface="+mn-cs"/>
            </a:rPr>
            <a:t>місце</a:t>
          </a:r>
          <a:r>
            <a:rPr lang="ru-RU" sz="2000" dirty="0" smtClean="0">
              <a:solidFill>
                <a:srgbClr val="FF0000"/>
              </a:solidFill>
              <a:latin typeface="Trebuchet MS" panose="020B0603020202020204"/>
              <a:ea typeface="+mn-ea"/>
              <a:cs typeface="+mn-cs"/>
            </a:rPr>
            <a:t> – 12 </a:t>
          </a:r>
          <a:r>
            <a:rPr lang="ru-RU" sz="2000" dirty="0" err="1" smtClean="0">
              <a:solidFill>
                <a:srgbClr val="FF0000"/>
              </a:solidFill>
              <a:latin typeface="Trebuchet MS" panose="020B0603020202020204"/>
              <a:ea typeface="+mn-ea"/>
              <a:cs typeface="+mn-cs"/>
            </a:rPr>
            <a:t>дітей</a:t>
          </a:r>
          <a:endParaRPr lang="ru-RU" sz="2000" dirty="0">
            <a:solidFill>
              <a:srgbClr val="FF0000"/>
            </a:solidFill>
            <a:latin typeface="Trebuchet MS" panose="020B0603020202020204"/>
            <a:ea typeface="+mn-ea"/>
            <a:cs typeface="+mn-cs"/>
          </a:endParaRPr>
        </a:p>
      </dgm:t>
    </dgm:pt>
    <dgm:pt modelId="{BA3BF0FD-EDE9-47DB-A878-855A376B9E70}" type="parTrans" cxnId="{470BF644-F8D3-476C-8E74-3483C80E642D}">
      <dgm:prSet/>
      <dgm:spPr/>
      <dgm:t>
        <a:bodyPr/>
        <a:lstStyle/>
        <a:p>
          <a:endParaRPr lang="ru-RU"/>
        </a:p>
      </dgm:t>
    </dgm:pt>
    <dgm:pt modelId="{9B82A5CD-CE45-443E-B9F2-3F1F83529C82}" type="sibTrans" cxnId="{470BF644-F8D3-476C-8E74-3483C80E642D}">
      <dgm:prSet/>
      <dgm:spPr/>
      <dgm:t>
        <a:bodyPr/>
        <a:lstStyle/>
        <a:p>
          <a:endParaRPr lang="ru-RU"/>
        </a:p>
      </dgm:t>
    </dgm:pt>
    <dgm:pt modelId="{0E672550-C555-42DE-BA1F-FC530731640D}" type="pres">
      <dgm:prSet presAssocID="{C9F38BF5-CC21-4018-85D4-3EBC763112F4}" presName="Name0" presStyleCnt="0">
        <dgm:presLayoutVars>
          <dgm:dir/>
          <dgm:animLvl val="lvl"/>
          <dgm:resizeHandles val="exact"/>
        </dgm:presLayoutVars>
      </dgm:prSet>
      <dgm:spPr/>
      <dgm:t>
        <a:bodyPr/>
        <a:lstStyle/>
        <a:p>
          <a:endParaRPr lang="ru-RU"/>
        </a:p>
      </dgm:t>
    </dgm:pt>
    <dgm:pt modelId="{CE4D2ADC-8342-47C1-839E-C9AA7D4DBEAE}" type="pres">
      <dgm:prSet presAssocID="{921A37A5-6CCD-48DF-B315-946BBAE5D935}" presName="composite" presStyleCnt="0"/>
      <dgm:spPr/>
    </dgm:pt>
    <dgm:pt modelId="{F63CE81B-0D6F-4E39-A23F-E987FFA3F622}" type="pres">
      <dgm:prSet presAssocID="{921A37A5-6CCD-48DF-B315-946BBAE5D935}" presName="parTx" presStyleLbl="alignNode1" presStyleIdx="0" presStyleCnt="3">
        <dgm:presLayoutVars>
          <dgm:chMax val="0"/>
          <dgm:chPref val="0"/>
          <dgm:bulletEnabled val="1"/>
        </dgm:presLayoutVars>
      </dgm:prSet>
      <dgm:spPr/>
      <dgm:t>
        <a:bodyPr/>
        <a:lstStyle/>
        <a:p>
          <a:endParaRPr lang="ru-RU"/>
        </a:p>
      </dgm:t>
    </dgm:pt>
    <dgm:pt modelId="{D54BD683-E829-4B49-BF33-E65F4AE4752F}" type="pres">
      <dgm:prSet presAssocID="{921A37A5-6CCD-48DF-B315-946BBAE5D935}" presName="desTx" presStyleLbl="alignAccFollowNode1" presStyleIdx="0" presStyleCnt="3">
        <dgm:presLayoutVars>
          <dgm:bulletEnabled val="1"/>
        </dgm:presLayoutVars>
      </dgm:prSet>
      <dgm:spPr/>
      <dgm:t>
        <a:bodyPr/>
        <a:lstStyle/>
        <a:p>
          <a:endParaRPr lang="ru-RU"/>
        </a:p>
      </dgm:t>
    </dgm:pt>
    <dgm:pt modelId="{01DE45D9-5856-4483-94A1-FDF40EF2F367}" type="pres">
      <dgm:prSet presAssocID="{D7E8035F-C05B-4C93-9209-55025BED6331}" presName="space" presStyleCnt="0"/>
      <dgm:spPr/>
    </dgm:pt>
    <dgm:pt modelId="{6510D44E-851C-48DB-BD17-916D5A28D72F}" type="pres">
      <dgm:prSet presAssocID="{4BBE3D1B-4C04-4B7C-A427-E7B7EFCC3FD6}" presName="composite" presStyleCnt="0"/>
      <dgm:spPr/>
    </dgm:pt>
    <dgm:pt modelId="{78887EFA-94A6-44D1-8432-1E890C9BECD7}" type="pres">
      <dgm:prSet presAssocID="{4BBE3D1B-4C04-4B7C-A427-E7B7EFCC3FD6}" presName="parTx" presStyleLbl="alignNode1" presStyleIdx="1" presStyleCnt="3">
        <dgm:presLayoutVars>
          <dgm:chMax val="0"/>
          <dgm:chPref val="0"/>
          <dgm:bulletEnabled val="1"/>
        </dgm:presLayoutVars>
      </dgm:prSet>
      <dgm:spPr/>
      <dgm:t>
        <a:bodyPr/>
        <a:lstStyle/>
        <a:p>
          <a:endParaRPr lang="ru-RU"/>
        </a:p>
      </dgm:t>
    </dgm:pt>
    <dgm:pt modelId="{815791C5-BE99-49DA-B0F1-611A1A2495D1}" type="pres">
      <dgm:prSet presAssocID="{4BBE3D1B-4C04-4B7C-A427-E7B7EFCC3FD6}" presName="desTx" presStyleLbl="alignAccFollowNode1" presStyleIdx="1" presStyleCnt="3">
        <dgm:presLayoutVars>
          <dgm:bulletEnabled val="1"/>
        </dgm:presLayoutVars>
      </dgm:prSet>
      <dgm:spPr/>
      <dgm:t>
        <a:bodyPr/>
        <a:lstStyle/>
        <a:p>
          <a:endParaRPr lang="ru-RU"/>
        </a:p>
      </dgm:t>
    </dgm:pt>
    <dgm:pt modelId="{E345C7F4-2C92-42B2-A51E-12CD87A5BFB8}" type="pres">
      <dgm:prSet presAssocID="{64A7BBFA-E2EE-45E6-AEF9-4AD5D620C124}" presName="space" presStyleCnt="0"/>
      <dgm:spPr/>
    </dgm:pt>
    <dgm:pt modelId="{9124AF7D-34A4-400A-855D-48695D045F89}" type="pres">
      <dgm:prSet presAssocID="{C516B66D-44D2-4932-A861-050BB68C49F5}" presName="composite" presStyleCnt="0"/>
      <dgm:spPr/>
    </dgm:pt>
    <dgm:pt modelId="{DC38F23E-2C9B-4B90-B4D9-066BFF3FF702}" type="pres">
      <dgm:prSet presAssocID="{C516B66D-44D2-4932-A861-050BB68C49F5}" presName="parTx" presStyleLbl="alignNode1" presStyleIdx="2" presStyleCnt="3" custScaleY="183121" custLinFactNeighborX="-2216" custLinFactNeighborY="-22154">
        <dgm:presLayoutVars>
          <dgm:chMax val="0"/>
          <dgm:chPref val="0"/>
          <dgm:bulletEnabled val="1"/>
        </dgm:presLayoutVars>
      </dgm:prSet>
      <dgm:spPr/>
      <dgm:t>
        <a:bodyPr/>
        <a:lstStyle/>
        <a:p>
          <a:endParaRPr lang="ru-RU"/>
        </a:p>
      </dgm:t>
    </dgm:pt>
    <dgm:pt modelId="{E1337D74-2098-406B-A76A-A0F61785B894}" type="pres">
      <dgm:prSet presAssocID="{C516B66D-44D2-4932-A861-050BB68C49F5}" presName="desTx" presStyleLbl="alignAccFollowNode1" presStyleIdx="2" presStyleCnt="3" custLinFactNeighborX="-2216">
        <dgm:presLayoutVars>
          <dgm:bulletEnabled val="1"/>
        </dgm:presLayoutVars>
      </dgm:prSet>
      <dgm:spPr/>
      <dgm:t>
        <a:bodyPr/>
        <a:lstStyle/>
        <a:p>
          <a:endParaRPr lang="ru-RU"/>
        </a:p>
      </dgm:t>
    </dgm:pt>
  </dgm:ptLst>
  <dgm:cxnLst>
    <dgm:cxn modelId="{91D9B47F-9FE6-4AE8-B191-EB0C048721A6}" srcId="{C9F38BF5-CC21-4018-85D4-3EBC763112F4}" destId="{C516B66D-44D2-4932-A861-050BB68C49F5}" srcOrd="2" destOrd="0" parTransId="{7A2E0F66-7EED-47DC-9444-C1C9BE25EC1C}" sibTransId="{8DE0590E-5E83-40CE-917C-D7C7EFA2581B}"/>
    <dgm:cxn modelId="{2B54CAED-9251-497D-B6E4-B15F4418889C}" type="presOf" srcId="{D4AF01DD-72C3-4F1B-B313-FC8490737E43}" destId="{E1337D74-2098-406B-A76A-A0F61785B894}" srcOrd="0" destOrd="2" presId="urn:microsoft.com/office/officeart/2005/8/layout/hList1"/>
    <dgm:cxn modelId="{25B5AE9F-E175-4418-BE37-6978A6ECB02F}" type="presOf" srcId="{964537F0-53A5-4B83-82C6-D5C5757B86FC}" destId="{E1337D74-2098-406B-A76A-A0F61785B894}" srcOrd="0" destOrd="0" presId="urn:microsoft.com/office/officeart/2005/8/layout/hList1"/>
    <dgm:cxn modelId="{693CC7F1-17F2-45EC-8D87-D14D72164C8C}" srcId="{C9F38BF5-CC21-4018-85D4-3EBC763112F4}" destId="{921A37A5-6CCD-48DF-B315-946BBAE5D935}" srcOrd="0" destOrd="0" parTransId="{56262298-1F97-4DB9-8244-84AE783A9426}" sibTransId="{D7E8035F-C05B-4C93-9209-55025BED6331}"/>
    <dgm:cxn modelId="{4ADB7CEA-FCBE-4772-BD56-A3176548746D}" type="presOf" srcId="{43D04A71-900D-437E-8B72-04E754047005}" destId="{D54BD683-E829-4B49-BF33-E65F4AE4752F}" srcOrd="0" destOrd="0" presId="urn:microsoft.com/office/officeart/2005/8/layout/hList1"/>
    <dgm:cxn modelId="{14CA499F-2CD1-4D97-B910-7CAD51BDED8A}" srcId="{921A37A5-6CCD-48DF-B315-946BBAE5D935}" destId="{43D04A71-900D-437E-8B72-04E754047005}" srcOrd="0" destOrd="0" parTransId="{7F716FE5-52F4-4F02-9785-0604548AB066}" sibTransId="{1FC0F184-6765-437C-8569-20BFB410884A}"/>
    <dgm:cxn modelId="{046A8531-1DA9-4C93-92C8-70FB4032FF1E}" srcId="{4BBE3D1B-4C04-4B7C-A427-E7B7EFCC3FD6}" destId="{500BD3B5-8F27-4060-805F-2776C1C31872}" srcOrd="2" destOrd="0" parTransId="{C189BF92-22D9-4C42-918D-4E6A9461FFA6}" sibTransId="{5C4997B3-1625-4AA5-B1A1-6B6FA646BB6F}"/>
    <dgm:cxn modelId="{025C4927-D7AC-405E-A438-57DB581F0F04}" type="presOf" srcId="{921A37A5-6CCD-48DF-B315-946BBAE5D935}" destId="{F63CE81B-0D6F-4E39-A23F-E987FFA3F622}" srcOrd="0" destOrd="0" presId="urn:microsoft.com/office/officeart/2005/8/layout/hList1"/>
    <dgm:cxn modelId="{AD85348A-0C88-4E83-B6A6-37A2174104FD}" type="presOf" srcId="{530B22CE-14AB-4E8E-82A3-B08776C08966}" destId="{815791C5-BE99-49DA-B0F1-611A1A2495D1}" srcOrd="0" destOrd="0" presId="urn:microsoft.com/office/officeart/2005/8/layout/hList1"/>
    <dgm:cxn modelId="{DBDF1FAA-CCAA-400E-8236-BDB6160689D2}" type="presOf" srcId="{A503C680-E512-457E-994C-9DDB4644B7A5}" destId="{E1337D74-2098-406B-A76A-A0F61785B894}" srcOrd="0" destOrd="1" presId="urn:microsoft.com/office/officeart/2005/8/layout/hList1"/>
    <dgm:cxn modelId="{2C0AD029-1D82-40FB-A3F5-8D4D9DC7D553}" srcId="{C516B66D-44D2-4932-A861-050BB68C49F5}" destId="{A503C680-E512-457E-994C-9DDB4644B7A5}" srcOrd="1" destOrd="0" parTransId="{18244BB7-C08E-4E16-885D-65DB4AE208BA}" sibTransId="{824889DD-AFD4-4821-BFA4-6648AC2F0881}"/>
    <dgm:cxn modelId="{65882FD2-5B9A-46E4-B31E-8BCC095FD2B8}" type="presOf" srcId="{C9F38BF5-CC21-4018-85D4-3EBC763112F4}" destId="{0E672550-C555-42DE-BA1F-FC530731640D}" srcOrd="0" destOrd="0" presId="urn:microsoft.com/office/officeart/2005/8/layout/hList1"/>
    <dgm:cxn modelId="{C5164939-420B-4311-BA1C-10573EA26160}" type="presOf" srcId="{500BD3B5-8F27-4060-805F-2776C1C31872}" destId="{815791C5-BE99-49DA-B0F1-611A1A2495D1}" srcOrd="0" destOrd="2" presId="urn:microsoft.com/office/officeart/2005/8/layout/hList1"/>
    <dgm:cxn modelId="{C431A453-3D93-4D11-A7CD-7A16CC3560F2}" srcId="{C9F38BF5-CC21-4018-85D4-3EBC763112F4}" destId="{4BBE3D1B-4C04-4B7C-A427-E7B7EFCC3FD6}" srcOrd="1" destOrd="0" parTransId="{4235392A-5876-47F8-B655-1514A877F941}" sibTransId="{64A7BBFA-E2EE-45E6-AEF9-4AD5D620C124}"/>
    <dgm:cxn modelId="{A50A437C-175B-4B54-82E3-53DEBBE01D92}" srcId="{4BBE3D1B-4C04-4B7C-A427-E7B7EFCC3FD6}" destId="{FE78760A-D3FE-41B6-974D-96F8A90A54FF}" srcOrd="1" destOrd="0" parTransId="{61308AB3-ADE2-4B32-A2FF-8564D195C22E}" sibTransId="{EB312E53-5597-4CE6-986D-8AB73AFB14C3}"/>
    <dgm:cxn modelId="{E577FF35-1BC0-4888-97FB-DAE0F5DA66ED}" type="presOf" srcId="{C516B66D-44D2-4932-A861-050BB68C49F5}" destId="{DC38F23E-2C9B-4B90-B4D9-066BFF3FF702}" srcOrd="0" destOrd="0" presId="urn:microsoft.com/office/officeart/2005/8/layout/hList1"/>
    <dgm:cxn modelId="{470BF644-F8D3-476C-8E74-3483C80E642D}" srcId="{C516B66D-44D2-4932-A861-050BB68C49F5}" destId="{D4AF01DD-72C3-4F1B-B313-FC8490737E43}" srcOrd="2" destOrd="0" parTransId="{BA3BF0FD-EDE9-47DB-A878-855A376B9E70}" sibTransId="{9B82A5CD-CE45-443E-B9F2-3F1F83529C82}"/>
    <dgm:cxn modelId="{2B8FEF79-DB1A-4024-BD8A-B816F40A0D3B}" srcId="{4BBE3D1B-4C04-4B7C-A427-E7B7EFCC3FD6}" destId="{530B22CE-14AB-4E8E-82A3-B08776C08966}" srcOrd="0" destOrd="0" parTransId="{83729FE7-78F9-442C-8393-643B9DFCF4C0}" sibTransId="{F4261D9F-9A47-4593-B08F-E1DFAF4F10AE}"/>
    <dgm:cxn modelId="{39C5822D-0F09-4328-A5AE-638E9CD1AC42}" type="presOf" srcId="{4BBE3D1B-4C04-4B7C-A427-E7B7EFCC3FD6}" destId="{78887EFA-94A6-44D1-8432-1E890C9BECD7}" srcOrd="0" destOrd="0" presId="urn:microsoft.com/office/officeart/2005/8/layout/hList1"/>
    <dgm:cxn modelId="{541EC1A9-AA2B-4536-814F-97F0A4955223}" type="presOf" srcId="{FE78760A-D3FE-41B6-974D-96F8A90A54FF}" destId="{815791C5-BE99-49DA-B0F1-611A1A2495D1}" srcOrd="0" destOrd="1" presId="urn:microsoft.com/office/officeart/2005/8/layout/hList1"/>
    <dgm:cxn modelId="{9FFA52FE-54F7-4CD1-B874-3B355057E16B}" srcId="{C516B66D-44D2-4932-A861-050BB68C49F5}" destId="{964537F0-53A5-4B83-82C6-D5C5757B86FC}" srcOrd="0" destOrd="0" parTransId="{15490A57-DBB3-413C-A9F6-6412E202A292}" sibTransId="{D0CC64CD-C87F-4477-B4B7-B788DB57991D}"/>
    <dgm:cxn modelId="{A3F2D20A-E7B7-4B77-B753-F1AC7319652C}" type="presParOf" srcId="{0E672550-C555-42DE-BA1F-FC530731640D}" destId="{CE4D2ADC-8342-47C1-839E-C9AA7D4DBEAE}" srcOrd="0" destOrd="0" presId="urn:microsoft.com/office/officeart/2005/8/layout/hList1"/>
    <dgm:cxn modelId="{AFD3EC32-D238-4BDF-8960-3A8A9F4E34DE}" type="presParOf" srcId="{CE4D2ADC-8342-47C1-839E-C9AA7D4DBEAE}" destId="{F63CE81B-0D6F-4E39-A23F-E987FFA3F622}" srcOrd="0" destOrd="0" presId="urn:microsoft.com/office/officeart/2005/8/layout/hList1"/>
    <dgm:cxn modelId="{A71F2A14-8D65-4845-9151-2BC92789EA66}" type="presParOf" srcId="{CE4D2ADC-8342-47C1-839E-C9AA7D4DBEAE}" destId="{D54BD683-E829-4B49-BF33-E65F4AE4752F}" srcOrd="1" destOrd="0" presId="urn:microsoft.com/office/officeart/2005/8/layout/hList1"/>
    <dgm:cxn modelId="{9C16D07D-4826-4725-9E13-F8BB7F143F0E}" type="presParOf" srcId="{0E672550-C555-42DE-BA1F-FC530731640D}" destId="{01DE45D9-5856-4483-94A1-FDF40EF2F367}" srcOrd="1" destOrd="0" presId="urn:microsoft.com/office/officeart/2005/8/layout/hList1"/>
    <dgm:cxn modelId="{53BDE019-9605-48B9-A597-894B57A623F5}" type="presParOf" srcId="{0E672550-C555-42DE-BA1F-FC530731640D}" destId="{6510D44E-851C-48DB-BD17-916D5A28D72F}" srcOrd="2" destOrd="0" presId="urn:microsoft.com/office/officeart/2005/8/layout/hList1"/>
    <dgm:cxn modelId="{F2972E67-C81E-401B-BEF2-23B335BFA4FF}" type="presParOf" srcId="{6510D44E-851C-48DB-BD17-916D5A28D72F}" destId="{78887EFA-94A6-44D1-8432-1E890C9BECD7}" srcOrd="0" destOrd="0" presId="urn:microsoft.com/office/officeart/2005/8/layout/hList1"/>
    <dgm:cxn modelId="{05B0C475-D06B-484B-A186-1A56F364B506}" type="presParOf" srcId="{6510D44E-851C-48DB-BD17-916D5A28D72F}" destId="{815791C5-BE99-49DA-B0F1-611A1A2495D1}" srcOrd="1" destOrd="0" presId="urn:microsoft.com/office/officeart/2005/8/layout/hList1"/>
    <dgm:cxn modelId="{8DEB8677-A398-4E35-A6D4-85B2E7B1DD4C}" type="presParOf" srcId="{0E672550-C555-42DE-BA1F-FC530731640D}" destId="{E345C7F4-2C92-42B2-A51E-12CD87A5BFB8}" srcOrd="3" destOrd="0" presId="urn:microsoft.com/office/officeart/2005/8/layout/hList1"/>
    <dgm:cxn modelId="{0931036F-C9BF-49D7-8DAE-2B7CD20B6C1E}" type="presParOf" srcId="{0E672550-C555-42DE-BA1F-FC530731640D}" destId="{9124AF7D-34A4-400A-855D-48695D045F89}" srcOrd="4" destOrd="0" presId="urn:microsoft.com/office/officeart/2005/8/layout/hList1"/>
    <dgm:cxn modelId="{24DF5859-77EA-457D-A185-77815A86E0A8}" type="presParOf" srcId="{9124AF7D-34A4-400A-855D-48695D045F89}" destId="{DC38F23E-2C9B-4B90-B4D9-066BFF3FF702}" srcOrd="0" destOrd="0" presId="urn:microsoft.com/office/officeart/2005/8/layout/hList1"/>
    <dgm:cxn modelId="{4FD041B5-91FF-4F4D-990F-DDA9C7683732}" type="presParOf" srcId="{9124AF7D-34A4-400A-855D-48695D045F89}" destId="{E1337D74-2098-406B-A76A-A0F61785B89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CE81B-0D6F-4E39-A23F-E987FFA3F622}">
      <dsp:nvSpPr>
        <dsp:cNvPr id="0" name=""/>
        <dsp:cNvSpPr/>
      </dsp:nvSpPr>
      <dsp:spPr>
        <a:xfrm>
          <a:off x="2911" y="736178"/>
          <a:ext cx="2838574" cy="1135429"/>
        </a:xfrm>
        <a:prstGeom prst="rect">
          <a:avLst/>
        </a:prstGeom>
        <a:solidFill>
          <a:srgbClr val="90C226">
            <a:hueOff val="0"/>
            <a:satOff val="0"/>
            <a:lumOff val="0"/>
            <a:alphaOff val="0"/>
          </a:srgbClr>
        </a:solidFill>
        <a:ln w="19050" cap="rnd" cmpd="sng" algn="ctr">
          <a:solidFill>
            <a:srgbClr val="90C22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ru-RU" sz="2000" kern="1200" dirty="0" err="1" smtClean="0">
              <a:solidFill>
                <a:sysClr val="window" lastClr="FFFFFF"/>
              </a:solidFill>
              <a:latin typeface="Trebuchet MS" panose="020B0603020202020204"/>
              <a:ea typeface="+mn-ea"/>
              <a:cs typeface="+mn-cs"/>
            </a:rPr>
            <a:t>Переможці</a:t>
          </a:r>
          <a:r>
            <a:rPr lang="ru-RU" sz="2000" kern="1200" dirty="0" smtClean="0">
              <a:solidFill>
                <a:sysClr val="window" lastClr="FFFFFF"/>
              </a:solidFill>
              <a:latin typeface="Trebuchet MS" panose="020B0603020202020204"/>
              <a:ea typeface="+mn-ea"/>
              <a:cs typeface="+mn-cs"/>
            </a:rPr>
            <a:t> </a:t>
          </a:r>
          <a:r>
            <a:rPr lang="ru-RU" sz="2000" kern="1200" dirty="0" err="1" smtClean="0">
              <a:solidFill>
                <a:sysClr val="window" lastClr="FFFFFF"/>
              </a:solidFill>
              <a:latin typeface="Trebuchet MS" panose="020B0603020202020204"/>
              <a:ea typeface="+mn-ea"/>
              <a:cs typeface="+mn-cs"/>
            </a:rPr>
            <a:t>олімпіад</a:t>
          </a:r>
          <a:endParaRPr lang="ru-RU" sz="2000" kern="1200" dirty="0">
            <a:solidFill>
              <a:sysClr val="window" lastClr="FFFFFF"/>
            </a:solidFill>
            <a:latin typeface="Trebuchet MS" panose="020B0603020202020204"/>
            <a:ea typeface="+mn-ea"/>
            <a:cs typeface="+mn-cs"/>
          </a:endParaRPr>
        </a:p>
      </dsp:txBody>
      <dsp:txXfrm>
        <a:off x="2911" y="736178"/>
        <a:ext cx="2838574" cy="1135429"/>
      </dsp:txXfrm>
    </dsp:sp>
    <dsp:sp modelId="{D54BD683-E829-4B49-BF33-E65F4AE4752F}">
      <dsp:nvSpPr>
        <dsp:cNvPr id="0" name=""/>
        <dsp:cNvSpPr/>
      </dsp:nvSpPr>
      <dsp:spPr>
        <a:xfrm>
          <a:off x="2911" y="1871608"/>
          <a:ext cx="2838574"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solidFill>
                <a:srgbClr val="FF0000"/>
              </a:solidFill>
              <a:latin typeface="Trebuchet MS" panose="020B0603020202020204"/>
              <a:ea typeface="+mn-ea"/>
              <a:cs typeface="+mn-cs"/>
            </a:rPr>
            <a:t>ІІІ </a:t>
          </a:r>
          <a:r>
            <a:rPr lang="ru-RU" sz="2000" kern="1200" dirty="0" err="1" smtClean="0">
              <a:solidFill>
                <a:srgbClr val="FF0000"/>
              </a:solidFill>
              <a:latin typeface="Trebuchet MS" panose="020B0603020202020204"/>
              <a:ea typeface="+mn-ea"/>
              <a:cs typeface="+mn-cs"/>
            </a:rPr>
            <a:t>місце</a:t>
          </a:r>
          <a:r>
            <a:rPr lang="ru-RU" sz="2000" kern="1200" dirty="0" smtClean="0">
              <a:solidFill>
                <a:srgbClr val="FF0000"/>
              </a:solidFill>
              <a:latin typeface="Trebuchet MS" panose="020B0603020202020204"/>
              <a:ea typeface="+mn-ea"/>
              <a:cs typeface="+mn-cs"/>
            </a:rPr>
            <a:t> -  3 </a:t>
          </a:r>
          <a:r>
            <a:rPr lang="ru-RU" sz="2000" kern="1200" dirty="0" err="1" smtClean="0">
              <a:solidFill>
                <a:srgbClr val="FF0000"/>
              </a:solidFill>
              <a:latin typeface="Trebuchet MS" panose="020B0603020202020204"/>
              <a:ea typeface="+mn-ea"/>
              <a:cs typeface="+mn-cs"/>
            </a:rPr>
            <a:t>учні</a:t>
          </a:r>
          <a:endParaRPr lang="ru-RU" sz="2000" kern="1200" dirty="0">
            <a:solidFill>
              <a:srgbClr val="FF0000"/>
            </a:solidFill>
            <a:latin typeface="Trebuchet MS" panose="020B0603020202020204"/>
            <a:ea typeface="+mn-ea"/>
            <a:cs typeface="+mn-cs"/>
          </a:endParaRPr>
        </a:p>
      </dsp:txBody>
      <dsp:txXfrm>
        <a:off x="2911" y="1871608"/>
        <a:ext cx="2838574" cy="2810880"/>
      </dsp:txXfrm>
    </dsp:sp>
    <dsp:sp modelId="{78887EFA-94A6-44D1-8432-1E890C9BECD7}">
      <dsp:nvSpPr>
        <dsp:cNvPr id="0" name=""/>
        <dsp:cNvSpPr/>
      </dsp:nvSpPr>
      <dsp:spPr>
        <a:xfrm>
          <a:off x="3238886" y="736178"/>
          <a:ext cx="2838574" cy="1135429"/>
        </a:xfrm>
        <a:prstGeom prst="rect">
          <a:avLst/>
        </a:prstGeom>
        <a:solidFill>
          <a:srgbClr val="90C226">
            <a:hueOff val="0"/>
            <a:satOff val="0"/>
            <a:lumOff val="0"/>
            <a:alphaOff val="0"/>
          </a:srgbClr>
        </a:solidFill>
        <a:ln w="19050" cap="rnd" cmpd="sng" algn="ctr">
          <a:solidFill>
            <a:srgbClr val="90C22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ru-RU" sz="2000" kern="1200" dirty="0" err="1" smtClean="0">
              <a:solidFill>
                <a:sysClr val="window" lastClr="FFFFFF"/>
              </a:solidFill>
              <a:latin typeface="Trebuchet MS" panose="020B0603020202020204"/>
              <a:ea typeface="+mn-ea"/>
              <a:cs typeface="+mn-cs"/>
            </a:rPr>
            <a:t>Переможці</a:t>
          </a:r>
          <a:r>
            <a:rPr lang="ru-RU" sz="2000" kern="1200" dirty="0" smtClean="0">
              <a:solidFill>
                <a:sysClr val="window" lastClr="FFFFFF"/>
              </a:solidFill>
              <a:latin typeface="Trebuchet MS" panose="020B0603020202020204"/>
              <a:ea typeface="+mn-ea"/>
              <a:cs typeface="+mn-cs"/>
            </a:rPr>
            <a:t> </a:t>
          </a:r>
          <a:r>
            <a:rPr lang="ru-RU" sz="2000" kern="1200" dirty="0" err="1" smtClean="0">
              <a:solidFill>
                <a:sysClr val="window" lastClr="FFFFFF"/>
              </a:solidFill>
              <a:latin typeface="Trebuchet MS" panose="020B0603020202020204"/>
              <a:ea typeface="+mn-ea"/>
              <a:cs typeface="+mn-cs"/>
            </a:rPr>
            <a:t>предметних</a:t>
          </a:r>
          <a:r>
            <a:rPr lang="ru-RU" sz="2000" kern="1200" dirty="0" smtClean="0">
              <a:solidFill>
                <a:sysClr val="window" lastClr="FFFFFF"/>
              </a:solidFill>
              <a:latin typeface="Trebuchet MS" panose="020B0603020202020204"/>
              <a:ea typeface="+mn-ea"/>
              <a:cs typeface="+mn-cs"/>
            </a:rPr>
            <a:t> </a:t>
          </a:r>
          <a:r>
            <a:rPr lang="ru-RU" sz="2000" kern="1200" dirty="0" err="1" smtClean="0">
              <a:solidFill>
                <a:sysClr val="window" lastClr="FFFFFF"/>
              </a:solidFill>
              <a:latin typeface="Trebuchet MS" panose="020B0603020202020204"/>
              <a:ea typeface="+mn-ea"/>
              <a:cs typeface="+mn-cs"/>
            </a:rPr>
            <a:t>конкурсів</a:t>
          </a:r>
          <a:endParaRPr lang="ru-RU" sz="2000" kern="1200" dirty="0">
            <a:solidFill>
              <a:sysClr val="window" lastClr="FFFFFF"/>
            </a:solidFill>
            <a:latin typeface="Trebuchet MS" panose="020B0603020202020204"/>
            <a:ea typeface="+mn-ea"/>
            <a:cs typeface="+mn-cs"/>
          </a:endParaRPr>
        </a:p>
      </dsp:txBody>
      <dsp:txXfrm>
        <a:off x="3238886" y="736178"/>
        <a:ext cx="2838574" cy="1135429"/>
      </dsp:txXfrm>
    </dsp:sp>
    <dsp:sp modelId="{815791C5-BE99-49DA-B0F1-611A1A2495D1}">
      <dsp:nvSpPr>
        <dsp:cNvPr id="0" name=""/>
        <dsp:cNvSpPr/>
      </dsp:nvSpPr>
      <dsp:spPr>
        <a:xfrm>
          <a:off x="3238886" y="1871608"/>
          <a:ext cx="2838574"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solidFill>
                <a:srgbClr val="FF0000"/>
              </a:solidFill>
              <a:latin typeface="Trebuchet MS" panose="020B0603020202020204"/>
              <a:ea typeface="+mn-ea"/>
              <a:cs typeface="+mn-cs"/>
            </a:rPr>
            <a:t>І </a:t>
          </a:r>
          <a:r>
            <a:rPr lang="ru-RU" sz="2000" kern="1200" dirty="0" err="1" smtClean="0">
              <a:solidFill>
                <a:srgbClr val="FF0000"/>
              </a:solidFill>
              <a:latin typeface="Trebuchet MS" panose="020B0603020202020204"/>
              <a:ea typeface="+mn-ea"/>
              <a:cs typeface="+mn-cs"/>
            </a:rPr>
            <a:t>місце</a:t>
          </a:r>
          <a:r>
            <a:rPr lang="ru-RU" sz="2000" kern="1200" dirty="0" smtClean="0">
              <a:solidFill>
                <a:srgbClr val="FF0000"/>
              </a:solidFill>
              <a:latin typeface="Trebuchet MS" panose="020B0603020202020204"/>
              <a:ea typeface="+mn-ea"/>
              <a:cs typeface="+mn-cs"/>
            </a:rPr>
            <a:t> – 2 </a:t>
          </a:r>
          <a:r>
            <a:rPr lang="ru-RU" sz="2000" kern="1200" dirty="0" err="1" smtClean="0">
              <a:solidFill>
                <a:srgbClr val="FF0000"/>
              </a:solidFill>
              <a:latin typeface="Trebuchet MS" panose="020B0603020202020204"/>
              <a:ea typeface="+mn-ea"/>
              <a:cs typeface="+mn-cs"/>
            </a:rPr>
            <a:t>дітей</a:t>
          </a:r>
          <a:endParaRPr lang="ru-RU" sz="2000" kern="1200" dirty="0">
            <a:solidFill>
              <a:srgbClr val="FF0000"/>
            </a:solidFill>
            <a:latin typeface="Trebuchet MS" panose="020B0603020202020204"/>
            <a:ea typeface="+mn-ea"/>
            <a:cs typeface="+mn-cs"/>
          </a:endParaRPr>
        </a:p>
        <a:p>
          <a:pPr marL="228600" lvl="1" indent="-228600" algn="l" defTabSz="889000">
            <a:lnSpc>
              <a:spcPct val="90000"/>
            </a:lnSpc>
            <a:spcBef>
              <a:spcPct val="0"/>
            </a:spcBef>
            <a:spcAft>
              <a:spcPct val="15000"/>
            </a:spcAft>
            <a:buChar char="••"/>
          </a:pPr>
          <a:r>
            <a:rPr lang="ru-RU" sz="2000" kern="1200" dirty="0" smtClean="0">
              <a:solidFill>
                <a:srgbClr val="FF0000"/>
              </a:solidFill>
              <a:latin typeface="Trebuchet MS" panose="020B0603020202020204"/>
              <a:ea typeface="+mn-ea"/>
              <a:cs typeface="+mn-cs"/>
            </a:rPr>
            <a:t>ІІ </a:t>
          </a:r>
          <a:r>
            <a:rPr lang="ru-RU" sz="2000" kern="1200" dirty="0" err="1" smtClean="0">
              <a:solidFill>
                <a:srgbClr val="FF0000"/>
              </a:solidFill>
              <a:latin typeface="Trebuchet MS" panose="020B0603020202020204"/>
              <a:ea typeface="+mn-ea"/>
              <a:cs typeface="+mn-cs"/>
            </a:rPr>
            <a:t>місце</a:t>
          </a:r>
          <a:r>
            <a:rPr lang="ru-RU" sz="2000" kern="1200" dirty="0" smtClean="0">
              <a:solidFill>
                <a:srgbClr val="FF0000"/>
              </a:solidFill>
              <a:latin typeface="Trebuchet MS" panose="020B0603020202020204"/>
              <a:ea typeface="+mn-ea"/>
              <a:cs typeface="+mn-cs"/>
            </a:rPr>
            <a:t> – 1 </a:t>
          </a:r>
          <a:r>
            <a:rPr lang="ru-RU" sz="2000" kern="1200" dirty="0" err="1" smtClean="0">
              <a:solidFill>
                <a:srgbClr val="FF0000"/>
              </a:solidFill>
              <a:latin typeface="Trebuchet MS" panose="020B0603020202020204"/>
              <a:ea typeface="+mn-ea"/>
              <a:cs typeface="+mn-cs"/>
            </a:rPr>
            <a:t>дитина</a:t>
          </a:r>
          <a:endParaRPr lang="ru-RU" sz="2000" kern="1200" dirty="0">
            <a:solidFill>
              <a:srgbClr val="FF0000"/>
            </a:solidFill>
            <a:latin typeface="Trebuchet MS" panose="020B0603020202020204"/>
            <a:ea typeface="+mn-ea"/>
            <a:cs typeface="+mn-cs"/>
          </a:endParaRPr>
        </a:p>
        <a:p>
          <a:pPr marL="228600" lvl="1" indent="-228600" algn="l" defTabSz="889000">
            <a:lnSpc>
              <a:spcPct val="90000"/>
            </a:lnSpc>
            <a:spcBef>
              <a:spcPct val="0"/>
            </a:spcBef>
            <a:spcAft>
              <a:spcPct val="15000"/>
            </a:spcAft>
            <a:buChar char="••"/>
          </a:pPr>
          <a:r>
            <a:rPr lang="ru-RU" sz="2000" kern="1200" dirty="0" smtClean="0">
              <a:solidFill>
                <a:srgbClr val="FF0000"/>
              </a:solidFill>
              <a:latin typeface="Trebuchet MS" panose="020B0603020202020204"/>
              <a:ea typeface="+mn-ea"/>
              <a:cs typeface="+mn-cs"/>
            </a:rPr>
            <a:t>ІІІ </a:t>
          </a:r>
          <a:r>
            <a:rPr lang="ru-RU" sz="2000" kern="1200" dirty="0" err="1" smtClean="0">
              <a:solidFill>
                <a:srgbClr val="FF0000"/>
              </a:solidFill>
              <a:latin typeface="Trebuchet MS" panose="020B0603020202020204"/>
              <a:ea typeface="+mn-ea"/>
              <a:cs typeface="+mn-cs"/>
            </a:rPr>
            <a:t>місце</a:t>
          </a:r>
          <a:r>
            <a:rPr lang="ru-RU" sz="2000" kern="1200" dirty="0" smtClean="0">
              <a:solidFill>
                <a:srgbClr val="FF0000"/>
              </a:solidFill>
              <a:latin typeface="Trebuchet MS" panose="020B0603020202020204"/>
              <a:ea typeface="+mn-ea"/>
              <a:cs typeface="+mn-cs"/>
            </a:rPr>
            <a:t> – 2 </a:t>
          </a:r>
          <a:r>
            <a:rPr lang="ru-RU" sz="2000" kern="1200" dirty="0" err="1" smtClean="0">
              <a:solidFill>
                <a:srgbClr val="FF0000"/>
              </a:solidFill>
              <a:latin typeface="Trebuchet MS" panose="020B0603020202020204"/>
              <a:ea typeface="+mn-ea"/>
              <a:cs typeface="+mn-cs"/>
            </a:rPr>
            <a:t>дітей</a:t>
          </a:r>
          <a:endParaRPr lang="ru-RU" sz="2000" kern="1200" dirty="0">
            <a:solidFill>
              <a:srgbClr val="FF0000"/>
            </a:solidFill>
            <a:latin typeface="Trebuchet MS" panose="020B0603020202020204"/>
            <a:ea typeface="+mn-ea"/>
            <a:cs typeface="+mn-cs"/>
          </a:endParaRPr>
        </a:p>
      </dsp:txBody>
      <dsp:txXfrm>
        <a:off x="3238886" y="1871608"/>
        <a:ext cx="2838574" cy="2810880"/>
      </dsp:txXfrm>
    </dsp:sp>
    <dsp:sp modelId="{DC38F23E-2C9B-4B90-B4D9-066BFF3FF702}">
      <dsp:nvSpPr>
        <dsp:cNvPr id="0" name=""/>
        <dsp:cNvSpPr/>
      </dsp:nvSpPr>
      <dsp:spPr>
        <a:xfrm>
          <a:off x="6411959" y="248690"/>
          <a:ext cx="2838574" cy="2079210"/>
        </a:xfrm>
        <a:prstGeom prst="rect">
          <a:avLst/>
        </a:prstGeom>
        <a:solidFill>
          <a:srgbClr val="90C226">
            <a:hueOff val="0"/>
            <a:satOff val="0"/>
            <a:lumOff val="0"/>
            <a:alphaOff val="0"/>
          </a:srgbClr>
        </a:solidFill>
        <a:ln w="19050" cap="rnd" cmpd="sng" algn="ctr">
          <a:solidFill>
            <a:srgbClr val="90C22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ru-RU" sz="2000" kern="1200" dirty="0" err="1" smtClean="0">
              <a:solidFill>
                <a:sysClr val="window" lastClr="FFFFFF"/>
              </a:solidFill>
              <a:latin typeface="Trebuchet MS" panose="020B0603020202020204"/>
              <a:ea typeface="+mn-ea"/>
              <a:cs typeface="+mn-cs"/>
            </a:rPr>
            <a:t>Переможці</a:t>
          </a:r>
          <a:r>
            <a:rPr lang="ru-RU" sz="2000" kern="1200" dirty="0" smtClean="0">
              <a:solidFill>
                <a:sysClr val="window" lastClr="FFFFFF"/>
              </a:solidFill>
              <a:latin typeface="Trebuchet MS" panose="020B0603020202020204"/>
              <a:ea typeface="+mn-ea"/>
              <a:cs typeface="+mn-cs"/>
            </a:rPr>
            <a:t> </a:t>
          </a:r>
          <a:r>
            <a:rPr lang="ru-RU" sz="2000" kern="1200" dirty="0" err="1" smtClean="0">
              <a:solidFill>
                <a:sysClr val="window" lastClr="FFFFFF"/>
              </a:solidFill>
              <a:latin typeface="Trebuchet MS" panose="020B0603020202020204"/>
              <a:ea typeface="+mn-ea"/>
              <a:cs typeface="+mn-cs"/>
            </a:rPr>
            <a:t>Всеукраїнських</a:t>
          </a:r>
          <a:r>
            <a:rPr lang="ru-RU" sz="2000" kern="1200" dirty="0" smtClean="0">
              <a:solidFill>
                <a:sysClr val="window" lastClr="FFFFFF"/>
              </a:solidFill>
              <a:latin typeface="Trebuchet MS" panose="020B0603020202020204"/>
              <a:ea typeface="+mn-ea"/>
              <a:cs typeface="+mn-cs"/>
            </a:rPr>
            <a:t> та </a:t>
          </a:r>
          <a:r>
            <a:rPr lang="ru-RU" sz="2000" kern="1200" dirty="0" err="1" smtClean="0">
              <a:solidFill>
                <a:sysClr val="window" lastClr="FFFFFF"/>
              </a:solidFill>
              <a:latin typeface="Trebuchet MS" panose="020B0603020202020204"/>
              <a:ea typeface="+mn-ea"/>
              <a:cs typeface="+mn-cs"/>
            </a:rPr>
            <a:t>обласних</a:t>
          </a:r>
          <a:r>
            <a:rPr lang="ru-RU" sz="2000" kern="1200" dirty="0" smtClean="0">
              <a:solidFill>
                <a:sysClr val="window" lastClr="FFFFFF"/>
              </a:solidFill>
              <a:latin typeface="Trebuchet MS" panose="020B0603020202020204"/>
              <a:ea typeface="+mn-ea"/>
              <a:cs typeface="+mn-cs"/>
            </a:rPr>
            <a:t> </a:t>
          </a:r>
          <a:r>
            <a:rPr lang="ru-RU" sz="2000" kern="1200" dirty="0" err="1" smtClean="0">
              <a:solidFill>
                <a:sysClr val="window" lastClr="FFFFFF"/>
              </a:solidFill>
              <a:latin typeface="Trebuchet MS" panose="020B0603020202020204"/>
              <a:ea typeface="+mn-ea"/>
              <a:cs typeface="+mn-cs"/>
            </a:rPr>
            <a:t>мистецьких</a:t>
          </a:r>
          <a:r>
            <a:rPr lang="ru-RU" sz="2000" kern="1200" dirty="0" smtClean="0">
              <a:solidFill>
                <a:sysClr val="window" lastClr="FFFFFF"/>
              </a:solidFill>
              <a:latin typeface="Trebuchet MS" panose="020B0603020202020204"/>
              <a:ea typeface="+mn-ea"/>
              <a:cs typeface="+mn-cs"/>
            </a:rPr>
            <a:t> </a:t>
          </a:r>
          <a:r>
            <a:rPr lang="ru-RU" sz="2000" kern="1200" dirty="0" err="1" smtClean="0">
              <a:solidFill>
                <a:sysClr val="window" lastClr="FFFFFF"/>
              </a:solidFill>
              <a:latin typeface="Trebuchet MS" panose="020B0603020202020204"/>
              <a:ea typeface="+mn-ea"/>
              <a:cs typeface="+mn-cs"/>
            </a:rPr>
            <a:t>конкурсів</a:t>
          </a:r>
          <a:endParaRPr lang="ru-RU" sz="2000" kern="1200" dirty="0">
            <a:solidFill>
              <a:sysClr val="window" lastClr="FFFFFF"/>
            </a:solidFill>
            <a:latin typeface="Trebuchet MS" panose="020B0603020202020204"/>
            <a:ea typeface="+mn-ea"/>
            <a:cs typeface="+mn-cs"/>
          </a:endParaRPr>
        </a:p>
      </dsp:txBody>
      <dsp:txXfrm>
        <a:off x="6411959" y="248690"/>
        <a:ext cx="2838574" cy="2079210"/>
      </dsp:txXfrm>
    </dsp:sp>
    <dsp:sp modelId="{E1337D74-2098-406B-A76A-A0F61785B894}">
      <dsp:nvSpPr>
        <dsp:cNvPr id="0" name=""/>
        <dsp:cNvSpPr/>
      </dsp:nvSpPr>
      <dsp:spPr>
        <a:xfrm>
          <a:off x="6411959" y="2107553"/>
          <a:ext cx="2838574" cy="2810880"/>
        </a:xfrm>
        <a:prstGeom prst="rect">
          <a:avLst/>
        </a:prstGeom>
        <a:solidFill>
          <a:srgbClr val="90C226">
            <a:alpha val="90000"/>
            <a:tint val="40000"/>
            <a:hueOff val="0"/>
            <a:satOff val="0"/>
            <a:lumOff val="0"/>
            <a:alphaOff val="0"/>
          </a:srgbClr>
        </a:solidFill>
        <a:ln w="19050" cap="rnd" cmpd="sng" algn="ctr">
          <a:solidFill>
            <a:srgbClr val="90C226">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u-RU" sz="2000" kern="1200" dirty="0" smtClean="0">
              <a:solidFill>
                <a:srgbClr val="FF0000"/>
              </a:solidFill>
              <a:latin typeface="Trebuchet MS" panose="020B0603020202020204"/>
              <a:ea typeface="+mn-ea"/>
              <a:cs typeface="+mn-cs"/>
            </a:rPr>
            <a:t>І </a:t>
          </a:r>
          <a:r>
            <a:rPr lang="ru-RU" sz="2000" kern="1200" dirty="0" err="1" smtClean="0">
              <a:solidFill>
                <a:srgbClr val="FF0000"/>
              </a:solidFill>
              <a:latin typeface="Trebuchet MS" panose="020B0603020202020204"/>
              <a:ea typeface="+mn-ea"/>
              <a:cs typeface="+mn-cs"/>
            </a:rPr>
            <a:t>місце</a:t>
          </a:r>
          <a:r>
            <a:rPr lang="ru-RU" sz="2000" kern="1200" dirty="0" smtClean="0">
              <a:solidFill>
                <a:srgbClr val="FF0000"/>
              </a:solidFill>
              <a:latin typeface="Trebuchet MS" panose="020B0603020202020204"/>
              <a:ea typeface="+mn-ea"/>
              <a:cs typeface="+mn-cs"/>
            </a:rPr>
            <a:t> – 6 </a:t>
          </a:r>
          <a:r>
            <a:rPr lang="ru-RU" sz="2000" kern="1200" dirty="0" err="1" smtClean="0">
              <a:solidFill>
                <a:srgbClr val="FF0000"/>
              </a:solidFill>
              <a:latin typeface="Trebuchet MS" panose="020B0603020202020204"/>
              <a:ea typeface="+mn-ea"/>
              <a:cs typeface="+mn-cs"/>
            </a:rPr>
            <a:t>дітей</a:t>
          </a:r>
          <a:endParaRPr lang="ru-RU" sz="2000" kern="1200" dirty="0">
            <a:solidFill>
              <a:srgbClr val="FF0000"/>
            </a:solidFill>
            <a:latin typeface="Trebuchet MS" panose="020B0603020202020204"/>
            <a:ea typeface="+mn-ea"/>
            <a:cs typeface="+mn-cs"/>
          </a:endParaRPr>
        </a:p>
        <a:p>
          <a:pPr marL="228600" lvl="1" indent="-228600" algn="l" defTabSz="889000">
            <a:lnSpc>
              <a:spcPct val="90000"/>
            </a:lnSpc>
            <a:spcBef>
              <a:spcPct val="0"/>
            </a:spcBef>
            <a:spcAft>
              <a:spcPct val="15000"/>
            </a:spcAft>
            <a:buChar char="••"/>
          </a:pPr>
          <a:r>
            <a:rPr lang="ru-RU" sz="2000" kern="1200" dirty="0" smtClean="0">
              <a:solidFill>
                <a:srgbClr val="FF0000"/>
              </a:solidFill>
              <a:latin typeface="Trebuchet MS" panose="020B0603020202020204"/>
              <a:ea typeface="+mn-ea"/>
              <a:cs typeface="+mn-cs"/>
            </a:rPr>
            <a:t>ІІ </a:t>
          </a:r>
          <a:r>
            <a:rPr lang="ru-RU" sz="2000" kern="1200" dirty="0" err="1" smtClean="0">
              <a:solidFill>
                <a:srgbClr val="FF0000"/>
              </a:solidFill>
              <a:latin typeface="Trebuchet MS" panose="020B0603020202020204"/>
              <a:ea typeface="+mn-ea"/>
              <a:cs typeface="+mn-cs"/>
            </a:rPr>
            <a:t>місце</a:t>
          </a:r>
          <a:r>
            <a:rPr lang="ru-RU" sz="2000" kern="1200" dirty="0" smtClean="0">
              <a:solidFill>
                <a:srgbClr val="FF0000"/>
              </a:solidFill>
              <a:latin typeface="Trebuchet MS" panose="020B0603020202020204"/>
              <a:ea typeface="+mn-ea"/>
              <a:cs typeface="+mn-cs"/>
            </a:rPr>
            <a:t> – 6 </a:t>
          </a:r>
          <a:r>
            <a:rPr lang="ru-RU" sz="2000" kern="1200" dirty="0" err="1" smtClean="0">
              <a:solidFill>
                <a:srgbClr val="FF0000"/>
              </a:solidFill>
              <a:latin typeface="Trebuchet MS" panose="020B0603020202020204"/>
              <a:ea typeface="+mn-ea"/>
              <a:cs typeface="+mn-cs"/>
            </a:rPr>
            <a:t>дітей</a:t>
          </a:r>
          <a:endParaRPr lang="ru-RU" sz="2000" kern="1200" dirty="0">
            <a:solidFill>
              <a:srgbClr val="FF0000"/>
            </a:solidFill>
            <a:latin typeface="Trebuchet MS" panose="020B0603020202020204"/>
            <a:ea typeface="+mn-ea"/>
            <a:cs typeface="+mn-cs"/>
          </a:endParaRPr>
        </a:p>
        <a:p>
          <a:pPr marL="228600" lvl="1" indent="-228600" algn="l" defTabSz="889000">
            <a:lnSpc>
              <a:spcPct val="90000"/>
            </a:lnSpc>
            <a:spcBef>
              <a:spcPct val="0"/>
            </a:spcBef>
            <a:spcAft>
              <a:spcPct val="15000"/>
            </a:spcAft>
            <a:buChar char="••"/>
          </a:pPr>
          <a:r>
            <a:rPr lang="ru-RU" sz="2000" kern="1200" dirty="0" smtClean="0">
              <a:solidFill>
                <a:srgbClr val="FF0000"/>
              </a:solidFill>
              <a:latin typeface="Trebuchet MS" panose="020B0603020202020204"/>
              <a:ea typeface="+mn-ea"/>
              <a:cs typeface="+mn-cs"/>
            </a:rPr>
            <a:t>ІІІ </a:t>
          </a:r>
          <a:r>
            <a:rPr lang="ru-RU" sz="2000" kern="1200" dirty="0" err="1" smtClean="0">
              <a:solidFill>
                <a:srgbClr val="FF0000"/>
              </a:solidFill>
              <a:latin typeface="Trebuchet MS" panose="020B0603020202020204"/>
              <a:ea typeface="+mn-ea"/>
              <a:cs typeface="+mn-cs"/>
            </a:rPr>
            <a:t>місце</a:t>
          </a:r>
          <a:r>
            <a:rPr lang="ru-RU" sz="2000" kern="1200" dirty="0" smtClean="0">
              <a:solidFill>
                <a:srgbClr val="FF0000"/>
              </a:solidFill>
              <a:latin typeface="Trebuchet MS" panose="020B0603020202020204"/>
              <a:ea typeface="+mn-ea"/>
              <a:cs typeface="+mn-cs"/>
            </a:rPr>
            <a:t> – 12 </a:t>
          </a:r>
          <a:r>
            <a:rPr lang="ru-RU" sz="2000" kern="1200" dirty="0" err="1" smtClean="0">
              <a:solidFill>
                <a:srgbClr val="FF0000"/>
              </a:solidFill>
              <a:latin typeface="Trebuchet MS" panose="020B0603020202020204"/>
              <a:ea typeface="+mn-ea"/>
              <a:cs typeface="+mn-cs"/>
            </a:rPr>
            <a:t>дітей</a:t>
          </a:r>
          <a:endParaRPr lang="ru-RU" sz="2000" kern="1200" dirty="0">
            <a:solidFill>
              <a:srgbClr val="FF0000"/>
            </a:solidFill>
            <a:latin typeface="Trebuchet MS" panose="020B0603020202020204"/>
            <a:ea typeface="+mn-ea"/>
            <a:cs typeface="+mn-cs"/>
          </a:endParaRPr>
        </a:p>
      </dsp:txBody>
      <dsp:txXfrm>
        <a:off x="6411959" y="2107553"/>
        <a:ext cx="2838574"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9C9FB-8AD3-413A-A68F-5E71FBBC4FCA}" type="datetimeFigureOut">
              <a:rPr lang="uk-UA" smtClean="0"/>
              <a:t>30.03.2021</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DF4BD-832B-4E52-A21B-376B24AA8B02}" type="slidenum">
              <a:rPr lang="uk-UA" smtClean="0"/>
              <a:t>‹#›</a:t>
            </a:fld>
            <a:endParaRPr lang="uk-UA"/>
          </a:p>
        </p:txBody>
      </p:sp>
    </p:spTree>
    <p:extLst>
      <p:ext uri="{BB962C8B-B14F-4D97-AF65-F5344CB8AC3E}">
        <p14:creationId xmlns:p14="http://schemas.microsoft.com/office/powerpoint/2010/main" val="318975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F70CC-0C94-4D16-934F-B2AECF554413}" type="slidenum">
              <a:rPr lang="ru-RU" smtClean="0"/>
              <a:pPr/>
              <a:t>60</a:t>
            </a:fld>
            <a:endParaRPr lang="ru-RU"/>
          </a:p>
        </p:txBody>
      </p:sp>
    </p:spTree>
    <p:extLst>
      <p:ext uri="{BB962C8B-B14F-4D97-AF65-F5344CB8AC3E}">
        <p14:creationId xmlns:p14="http://schemas.microsoft.com/office/powerpoint/2010/main" val="300974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F70CC-0C94-4D16-934F-B2AECF554413}" type="slidenum">
              <a:rPr lang="ru-RU" smtClean="0"/>
              <a:pPr/>
              <a:t>63</a:t>
            </a:fld>
            <a:endParaRPr lang="ru-RU"/>
          </a:p>
        </p:txBody>
      </p:sp>
    </p:spTree>
    <p:extLst>
      <p:ext uri="{BB962C8B-B14F-4D97-AF65-F5344CB8AC3E}">
        <p14:creationId xmlns:p14="http://schemas.microsoft.com/office/powerpoint/2010/main" val="67988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smtClean="0"/>
              <a:t>Зразок заголовка</a:t>
            </a:r>
            <a:endParaRPr lang="uk-UA"/>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Клацніть, щоб редагувати стиль зразка підзаголовка</a:t>
            </a:r>
            <a:endParaRPr lang="uk-UA"/>
          </a:p>
        </p:txBody>
      </p:sp>
      <p:sp>
        <p:nvSpPr>
          <p:cNvPr id="4" name="Місце для дати 3"/>
          <p:cNvSpPr>
            <a:spLocks noGrp="1"/>
          </p:cNvSpPr>
          <p:nvPr>
            <p:ph type="dt" sz="half" idx="10"/>
          </p:nvPr>
        </p:nvSpPr>
        <p:spPr/>
        <p:txBody>
          <a:bodyPr/>
          <a:lstStyle/>
          <a:p>
            <a:fld id="{81DD7D96-4C2B-4631-A1FF-DA54F021394D}" type="datetimeFigureOut">
              <a:rPr lang="uk-UA" smtClean="0"/>
              <a:t>30.03.2021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152718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81DD7D96-4C2B-4631-A1FF-DA54F021394D}" type="datetimeFigureOut">
              <a:rPr lang="uk-UA" smtClean="0"/>
              <a:t>30.03.2021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428140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81DD7D96-4C2B-4631-A1FF-DA54F021394D}" type="datetimeFigureOut">
              <a:rPr lang="uk-UA" smtClean="0"/>
              <a:t>30.03.2021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272120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81DD7D96-4C2B-4631-A1FF-DA54F021394D}" type="datetimeFigureOut">
              <a:rPr lang="uk-UA" smtClean="0"/>
              <a:t>30.03.2021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378133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smtClean="0"/>
              <a:t>Зразок заголовка</a:t>
            </a:r>
            <a:endParaRPr lang="uk-UA"/>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Редагувати стиль зразка тексту</a:t>
            </a:r>
          </a:p>
        </p:txBody>
      </p:sp>
      <p:sp>
        <p:nvSpPr>
          <p:cNvPr id="4" name="Місце для дати 3"/>
          <p:cNvSpPr>
            <a:spLocks noGrp="1"/>
          </p:cNvSpPr>
          <p:nvPr>
            <p:ph type="dt" sz="half" idx="10"/>
          </p:nvPr>
        </p:nvSpPr>
        <p:spPr/>
        <p:txBody>
          <a:bodyPr/>
          <a:lstStyle/>
          <a:p>
            <a:fld id="{81DD7D96-4C2B-4631-A1FF-DA54F021394D}" type="datetimeFigureOut">
              <a:rPr lang="uk-UA" smtClean="0"/>
              <a:t>30.03.2021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141215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838200" y="1825625"/>
            <a:ext cx="51816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6172200" y="1825625"/>
            <a:ext cx="51816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81DD7D96-4C2B-4631-A1FF-DA54F021394D}" type="datetimeFigureOut">
              <a:rPr lang="uk-UA" smtClean="0"/>
              <a:t>30.03.2021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322074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81DD7D96-4C2B-4631-A1FF-DA54F021394D}" type="datetimeFigureOut">
              <a:rPr lang="uk-UA" smtClean="0"/>
              <a:t>30.03.2021</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1015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81DD7D96-4C2B-4631-A1FF-DA54F021394D}" type="datetimeFigureOut">
              <a:rPr lang="uk-UA" smtClean="0"/>
              <a:t>30.03.2021</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185640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81DD7D96-4C2B-4631-A1FF-DA54F021394D}" type="datetimeFigureOut">
              <a:rPr lang="uk-UA" smtClean="0"/>
              <a:t>30.03.2021</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1418554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81DD7D96-4C2B-4631-A1FF-DA54F021394D}" type="datetimeFigureOut">
              <a:rPr lang="uk-UA" smtClean="0"/>
              <a:t>30.03.2021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408364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81DD7D96-4C2B-4631-A1FF-DA54F021394D}" type="datetimeFigureOut">
              <a:rPr lang="uk-UA" smtClean="0"/>
              <a:t>30.03.2021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24FB104F-2331-459C-ACB5-3ECDB19D6B7C}" type="slidenum">
              <a:rPr lang="uk-UA" smtClean="0"/>
              <a:t>‹#›</a:t>
            </a:fld>
            <a:endParaRPr lang="uk-UA"/>
          </a:p>
        </p:txBody>
      </p:sp>
    </p:spTree>
    <p:extLst>
      <p:ext uri="{BB962C8B-B14F-4D97-AF65-F5344CB8AC3E}">
        <p14:creationId xmlns:p14="http://schemas.microsoft.com/office/powerpoint/2010/main" val="399788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D7D96-4C2B-4631-A1FF-DA54F021394D}" type="datetimeFigureOut">
              <a:rPr lang="uk-UA" smtClean="0"/>
              <a:t>30.03.2021</a:t>
            </a:fld>
            <a:endParaRPr lang="uk-UA"/>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B104F-2331-459C-ACB5-3ECDB19D6B7C}" type="slidenum">
              <a:rPr lang="uk-UA" smtClean="0"/>
              <a:t>‹#›</a:t>
            </a:fld>
            <a:endParaRPr lang="uk-UA"/>
          </a:p>
        </p:txBody>
      </p:sp>
    </p:spTree>
    <p:extLst>
      <p:ext uri="{BB962C8B-B14F-4D97-AF65-F5344CB8AC3E}">
        <p14:creationId xmlns:p14="http://schemas.microsoft.com/office/powerpoint/2010/main" val="1131765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bibrka-rada.gov.ua/"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bibrka-rada.gov.ua/"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jpeg"/></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87.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6.jpeg"/><Relationship Id="rId7" Type="http://schemas.openxmlformats.org/officeDocument/2006/relationships/image" Target="../media/image119.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jpeg"/><Relationship Id="rId9" Type="http://schemas.openxmlformats.org/officeDocument/2006/relationships/image" Target="../media/image121.jpg"/></Relationships>
</file>

<file path=ppt/slides/_rels/slide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9800" y="2130426"/>
            <a:ext cx="8172480" cy="1798641"/>
          </a:xfrm>
        </p:spPr>
        <p:txBody>
          <a:bodyPr>
            <a:normAutofit fontScale="90000"/>
          </a:bodyPr>
          <a:lstStyle/>
          <a:p>
            <a:r>
              <a:rPr lang="uk-UA" sz="5400" b="1" dirty="0">
                <a:latin typeface="Arial" pitchFamily="34" charset="0"/>
                <a:cs typeface="Arial" pitchFamily="34" charset="0"/>
              </a:rPr>
              <a:t>Звіт </a:t>
            </a:r>
            <a:r>
              <a:rPr lang="uk-UA" sz="5400" dirty="0">
                <a:latin typeface="Arial" pitchFamily="34" charset="0"/>
                <a:cs typeface="Arial" pitchFamily="34" charset="0"/>
              </a:rPr>
              <a:t/>
            </a:r>
            <a:br>
              <a:rPr lang="uk-UA" sz="5400" dirty="0">
                <a:latin typeface="Arial" pitchFamily="34" charset="0"/>
                <a:cs typeface="Arial" pitchFamily="34" charset="0"/>
              </a:rPr>
            </a:br>
            <a:r>
              <a:rPr lang="uk-UA" sz="5400" dirty="0" err="1">
                <a:latin typeface="Arial" pitchFamily="34" charset="0"/>
                <a:cs typeface="Arial" pitchFamily="34" charset="0"/>
              </a:rPr>
              <a:t>Бібрського</a:t>
            </a:r>
            <a:r>
              <a:rPr lang="uk-UA" sz="5400" dirty="0">
                <a:latin typeface="Arial" pitchFamily="34" charset="0"/>
                <a:cs typeface="Arial" pitchFamily="34" charset="0"/>
              </a:rPr>
              <a:t> міського голови Романа </a:t>
            </a:r>
            <a:r>
              <a:rPr lang="uk-UA" sz="5400" dirty="0" err="1">
                <a:latin typeface="Arial" pitchFamily="34" charset="0"/>
                <a:cs typeface="Arial" pitchFamily="34" charset="0"/>
              </a:rPr>
              <a:t>Гринуса</a:t>
            </a:r>
            <a:r>
              <a:rPr lang="uk-UA" sz="5400" dirty="0">
                <a:latin typeface="Arial" pitchFamily="34" charset="0"/>
                <a:cs typeface="Arial" pitchFamily="34" charset="0"/>
              </a:rPr>
              <a:t/>
            </a:r>
            <a:br>
              <a:rPr lang="uk-UA" sz="5400" dirty="0">
                <a:latin typeface="Arial" pitchFamily="34" charset="0"/>
                <a:cs typeface="Arial" pitchFamily="34" charset="0"/>
              </a:rPr>
            </a:br>
            <a:endParaRPr lang="ru-RU" sz="5400" dirty="0">
              <a:latin typeface="Arial" pitchFamily="34" charset="0"/>
              <a:cs typeface="Arial" pitchFamily="34" charset="0"/>
            </a:endParaRPr>
          </a:p>
        </p:txBody>
      </p:sp>
      <p:sp>
        <p:nvSpPr>
          <p:cNvPr id="3" name="Подзаголовок 2"/>
          <p:cNvSpPr>
            <a:spLocks noGrp="1"/>
          </p:cNvSpPr>
          <p:nvPr>
            <p:ph type="subTitle" idx="1"/>
          </p:nvPr>
        </p:nvSpPr>
        <p:spPr>
          <a:xfrm>
            <a:off x="3024166" y="4214818"/>
            <a:ext cx="6400800" cy="1752600"/>
          </a:xfrm>
        </p:spPr>
        <p:txBody>
          <a:bodyPr>
            <a:normAutofit fontScale="70000" lnSpcReduction="20000"/>
          </a:bodyPr>
          <a:lstStyle/>
          <a:p>
            <a:r>
              <a:rPr lang="uk-UA" sz="4600" b="1" dirty="0">
                <a:latin typeface="Arial" pitchFamily="34" charset="0"/>
                <a:cs typeface="Arial" pitchFamily="34" charset="0"/>
              </a:rPr>
              <a:t>за 2020 рік</a:t>
            </a:r>
          </a:p>
          <a:p>
            <a:endParaRPr lang="uk-UA" dirty="0" smtClean="0">
              <a:solidFill>
                <a:schemeClr val="tx1"/>
              </a:solidFill>
              <a:latin typeface="Arial" pitchFamily="34" charset="0"/>
              <a:cs typeface="Arial" pitchFamily="34" charset="0"/>
            </a:endParaRPr>
          </a:p>
          <a:p>
            <a:endParaRPr lang="uk-UA" dirty="0" smtClean="0">
              <a:solidFill>
                <a:schemeClr val="tx1"/>
              </a:solidFill>
              <a:latin typeface="Arial" pitchFamily="34" charset="0"/>
              <a:cs typeface="Arial" pitchFamily="34" charset="0"/>
            </a:endParaRPr>
          </a:p>
          <a:p>
            <a:endParaRPr lang="uk-UA" dirty="0" smtClean="0">
              <a:solidFill>
                <a:schemeClr val="tx1"/>
              </a:solidFill>
              <a:latin typeface="Arial" pitchFamily="34" charset="0"/>
              <a:cs typeface="Arial" pitchFamily="34" charset="0"/>
            </a:endParaRPr>
          </a:p>
          <a:p>
            <a:r>
              <a:rPr lang="uk-UA" sz="3600" b="1" dirty="0">
                <a:latin typeface="Arial" pitchFamily="34" charset="0"/>
                <a:cs typeface="Arial" pitchFamily="34" charset="0"/>
              </a:rPr>
              <a:t>м.Бібрка</a:t>
            </a:r>
          </a:p>
          <a:p>
            <a:endParaRPr lang="ru-RU" sz="3600" b="1" dirty="0">
              <a:latin typeface="Arial" pitchFamily="34" charset="0"/>
              <a:cs typeface="Arial" pitchFamily="34" charset="0"/>
            </a:endParaRPr>
          </a:p>
        </p:txBody>
      </p:sp>
      <p:pic>
        <p:nvPicPr>
          <p:cNvPr id="6"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66695" y="168885"/>
            <a:ext cx="1392287" cy="1754480"/>
          </a:xfrm>
          <a:prstGeom prst="rect">
            <a:avLst/>
          </a:prstGeom>
          <a:noFill/>
        </p:spPr>
      </p:pic>
    </p:spTree>
    <p:extLst>
      <p:ext uri="{BB962C8B-B14F-4D97-AF65-F5344CB8AC3E}">
        <p14:creationId xmlns:p14="http://schemas.microsoft.com/office/powerpoint/2010/main" val="2037833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263807" y="-2708"/>
            <a:ext cx="7397538" cy="646331"/>
          </a:xfrm>
          <a:prstGeom prst="rect">
            <a:avLst/>
          </a:prstGeom>
          <a:noFill/>
        </p:spPr>
        <p:txBody>
          <a:bodyPr wrap="none" lIns="91440" tIns="45720" rIns="91440" bIns="45720">
            <a:spAutoFit/>
          </a:bodyPr>
          <a:lstStyle/>
          <a:p>
            <a:pPr algn="ctr"/>
            <a:r>
              <a:rPr lang="uk-UA" sz="3600" b="1" dirty="0" smtClean="0">
                <a:solidFill>
                  <a:srgbClr val="FF0000"/>
                </a:solidFill>
                <a:latin typeface="Times New Roman" panose="02020603050405020304" pitchFamily="18" charset="0"/>
                <a:ea typeface="+mj-ea"/>
                <a:cs typeface="Times New Roman" panose="02020603050405020304" pitchFamily="18" charset="0"/>
              </a:rPr>
              <a:t>Мережа ЗО </a:t>
            </a:r>
            <a:r>
              <a:rPr lang="uk-UA" sz="3600" b="1" dirty="0" err="1" smtClean="0">
                <a:solidFill>
                  <a:srgbClr val="FF0000"/>
                </a:solidFill>
                <a:latin typeface="Times New Roman" panose="02020603050405020304" pitchFamily="18" charset="0"/>
                <a:ea typeface="+mj-ea"/>
                <a:cs typeface="Times New Roman" panose="02020603050405020304" pitchFamily="18" charset="0"/>
              </a:rPr>
              <a:t>Бібрської</a:t>
            </a:r>
            <a:r>
              <a:rPr lang="uk-UA" sz="3600" b="1" dirty="0" smtClean="0">
                <a:solidFill>
                  <a:srgbClr val="FF0000"/>
                </a:solidFill>
                <a:latin typeface="Times New Roman" panose="02020603050405020304" pitchFamily="18" charset="0"/>
                <a:ea typeface="+mj-ea"/>
                <a:cs typeface="Times New Roman" panose="02020603050405020304" pitchFamily="18" charset="0"/>
              </a:rPr>
              <a:t> міської ради</a:t>
            </a:r>
            <a:endParaRPr lang="ru-RU" sz="54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graphicFrame>
        <p:nvGraphicFramePr>
          <p:cNvPr id="8" name="Диаграмма 7"/>
          <p:cNvGraphicFramePr/>
          <p:nvPr>
            <p:extLst/>
          </p:nvPr>
        </p:nvGraphicFramePr>
        <p:xfrm>
          <a:off x="484245" y="710043"/>
          <a:ext cx="5890797" cy="5085450"/>
        </p:xfrm>
        <a:graphic>
          <a:graphicData uri="http://schemas.openxmlformats.org/drawingml/2006/chart">
            <c:chart xmlns:c="http://schemas.openxmlformats.org/drawingml/2006/chart" xmlns:r="http://schemas.openxmlformats.org/officeDocument/2006/relationships" r:id="rId2"/>
          </a:graphicData>
        </a:graphic>
      </p:graphicFrame>
      <p:sp>
        <p:nvSpPr>
          <p:cNvPr id="9" name="Прямоугольник 8"/>
          <p:cNvSpPr/>
          <p:nvPr/>
        </p:nvSpPr>
        <p:spPr>
          <a:xfrm>
            <a:off x="6490952" y="1223144"/>
            <a:ext cx="4548856" cy="4031873"/>
          </a:xfrm>
          <a:prstGeom prst="rect">
            <a:avLst/>
          </a:prstGeom>
          <a:noFill/>
        </p:spPr>
        <p:txBody>
          <a:bodyPr wrap="square" lIns="91440" tIns="45720" rIns="91440" bIns="45720">
            <a:spAutoFit/>
          </a:bodyPr>
          <a:lstStyle/>
          <a:p>
            <a:pPr algn="ctr"/>
            <a:r>
              <a:rPr lang="ru-RU" sz="3200" b="1" dirty="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ЗЗСО І-ІІІ ст. – 4 </a:t>
            </a:r>
            <a:endParaRPr lang="ru-RU" sz="3200" b="1" dirty="0"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endParaRPr>
          </a:p>
          <a:p>
            <a:pPr algn="ctr"/>
            <a:r>
              <a:rPr lang="ru-RU" sz="3200" b="1" dirty="0"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ЗЗСО </a:t>
            </a:r>
            <a:r>
              <a:rPr lang="ru-RU" sz="3200" b="1" dirty="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І-ІІ ст. – </a:t>
            </a:r>
            <a:r>
              <a:rPr lang="ru-RU" sz="3200" b="1" dirty="0"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3</a:t>
            </a:r>
          </a:p>
          <a:p>
            <a:pPr algn="ctr"/>
            <a:r>
              <a:rPr lang="ru-RU" sz="3200" b="1" dirty="0" err="1"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Філія</a:t>
            </a:r>
            <a:r>
              <a:rPr lang="ru-RU" sz="3200" b="1" dirty="0"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 І-ІІ ст. - 1</a:t>
            </a:r>
            <a:endParaRPr lang="ru-RU" sz="3200" b="1" dirty="0">
              <a:ln w="9525">
                <a:solidFill>
                  <a:prstClr val="white"/>
                </a:solidFill>
                <a:prstDash val="solid"/>
              </a:ln>
              <a:solidFill>
                <a:srgbClr val="002060"/>
              </a:solidFill>
              <a:latin typeface="Times New Roman" panose="02020603050405020304" pitchFamily="18" charset="0"/>
              <a:cs typeface="Times New Roman" panose="02020603050405020304" pitchFamily="18" charset="0"/>
            </a:endParaRPr>
          </a:p>
          <a:p>
            <a:pPr algn="ctr"/>
            <a:r>
              <a:rPr lang="ru-RU" sz="3200" b="1" dirty="0" err="1"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Філії</a:t>
            </a:r>
            <a:r>
              <a:rPr lang="ru-RU" sz="3200" b="1" dirty="0"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 І ст. – 4</a:t>
            </a:r>
          </a:p>
          <a:p>
            <a:pPr algn="ctr"/>
            <a:r>
              <a:rPr lang="ru-RU" sz="3200" b="1" dirty="0"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ЗДО – 2</a:t>
            </a:r>
          </a:p>
          <a:p>
            <a:pPr algn="ctr"/>
            <a:r>
              <a:rPr lang="ru-RU" sz="3200" b="1" dirty="0" smtClean="0">
                <a:ln w="9525">
                  <a:solidFill>
                    <a:prstClr val="white"/>
                  </a:solidFill>
                  <a:prstDash val="solid"/>
                </a:ln>
                <a:solidFill>
                  <a:srgbClr val="002060"/>
                </a:solidFill>
                <a:latin typeface="Times New Roman" panose="02020603050405020304" pitchFamily="18" charset="0"/>
                <a:cs typeface="Times New Roman" panose="02020603050405020304" pitchFamily="18" charset="0"/>
              </a:rPr>
              <a:t>ЗПО – 1</a:t>
            </a:r>
          </a:p>
          <a:p>
            <a:pPr algn="ctr"/>
            <a:endParaRPr lang="ru-RU" sz="3200" b="1" dirty="0" smtClean="0">
              <a:ln w="9525">
                <a:solidFill>
                  <a:prstClr val="white"/>
                </a:solidFill>
                <a:prstDash val="solid"/>
              </a:ln>
              <a:solidFill>
                <a:srgbClr val="00B050"/>
              </a:solidFill>
            </a:endParaRPr>
          </a:p>
          <a:p>
            <a:pPr algn="ctr"/>
            <a:endParaRPr lang="ru-RU" sz="3200" b="1" dirty="0">
              <a:ln w="9525">
                <a:solidFill>
                  <a:prstClr val="white"/>
                </a:solidFill>
                <a:prstDash val="solid"/>
              </a:ln>
              <a:solidFill>
                <a:srgbClr val="FF0000"/>
              </a:solidFill>
              <a:effectLst>
                <a:outerShdw blurRad="12700" dist="38100" dir="2700000" algn="tl" rotWithShape="0">
                  <a:srgbClr val="C42F1A">
                    <a:lumMod val="60000"/>
                    <a:lumOff val="40000"/>
                  </a:srgbClr>
                </a:outerShdw>
              </a:effectLst>
            </a:endParaRPr>
          </a:p>
        </p:txBody>
      </p:sp>
    </p:spTree>
    <p:extLst>
      <p:ext uri="{BB962C8B-B14F-4D97-AF65-F5344CB8AC3E}">
        <p14:creationId xmlns:p14="http://schemas.microsoft.com/office/powerpoint/2010/main" val="275089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5289" y="0"/>
            <a:ext cx="11235624" cy="862885"/>
          </a:xfrm>
        </p:spPr>
        <p:txBody>
          <a:bodyPr/>
          <a:lstStyle/>
          <a:p>
            <a:pPr algn="ctr"/>
            <a:r>
              <a:rPr lang="uk-UA" b="1" dirty="0" smtClean="0">
                <a:solidFill>
                  <a:srgbClr val="FF0000"/>
                </a:solidFill>
                <a:latin typeface="Times New Roman" panose="02020603050405020304" pitchFamily="18" charset="0"/>
                <a:cs typeface="Times New Roman" panose="02020603050405020304" pitchFamily="18" charset="0"/>
              </a:rPr>
              <a:t>Методична робота</a:t>
            </a:r>
            <a:endParaRPr lang="uk-UA" b="1" dirty="0">
              <a:solidFill>
                <a:srgbClr val="FF00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489" y="778069"/>
            <a:ext cx="4682108" cy="3511581"/>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055" y="778069"/>
            <a:ext cx="3898858" cy="389885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552" y="4248370"/>
            <a:ext cx="4079980" cy="3059985"/>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3833" y="3990720"/>
            <a:ext cx="4423513" cy="3317635"/>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5123" y="2034862"/>
            <a:ext cx="3896932" cy="2922699"/>
          </a:xfrm>
          <a:prstGeom prst="rect">
            <a:avLst/>
          </a:prstGeom>
        </p:spPr>
      </p:pic>
    </p:spTree>
    <p:extLst>
      <p:ext uri="{BB962C8B-B14F-4D97-AF65-F5344CB8AC3E}">
        <p14:creationId xmlns:p14="http://schemas.microsoft.com/office/powerpoint/2010/main" val="3933440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6620608" cy="1320800"/>
          </a:xfrm>
        </p:spPr>
        <p:txBody>
          <a:bodyPr/>
          <a:lstStyle/>
          <a:p>
            <a:r>
              <a:rPr lang="uk-UA" b="1" dirty="0" smtClean="0">
                <a:solidFill>
                  <a:srgbClr val="FF0000"/>
                </a:solidFill>
                <a:latin typeface="Times New Roman" panose="02020603050405020304" pitchFamily="18" charset="0"/>
                <a:cs typeface="Times New Roman" panose="02020603050405020304" pitchFamily="18" charset="0"/>
              </a:rPr>
              <a:t>Наради керівників, заступників директорів</a:t>
            </a:r>
            <a:endParaRPr lang="uk-UA" b="1" dirty="0">
              <a:solidFill>
                <a:srgbClr val="FF00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692" y="1349478"/>
            <a:ext cx="4450288" cy="3337716"/>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676" y="98022"/>
            <a:ext cx="4859627" cy="364472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948" y="3324986"/>
            <a:ext cx="5722825" cy="3533014"/>
          </a:xfrm>
          <a:prstGeom prst="rect">
            <a:avLst/>
          </a:prstGeom>
        </p:spPr>
      </p:pic>
    </p:spTree>
    <p:extLst>
      <p:ext uri="{BB962C8B-B14F-4D97-AF65-F5344CB8AC3E}">
        <p14:creationId xmlns:p14="http://schemas.microsoft.com/office/powerpoint/2010/main" val="2135711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392805"/>
            <a:ext cx="10918921" cy="579549"/>
          </a:xfrm>
        </p:spPr>
        <p:txBody>
          <a:bodyPr>
            <a:normAutofit fontScale="90000"/>
          </a:bodyPr>
          <a:lstStyle/>
          <a:p>
            <a:pPr algn="ctr"/>
            <a:r>
              <a:rPr lang="uk-UA" b="1" dirty="0">
                <a:solidFill>
                  <a:srgbClr val="FF0000"/>
                </a:solidFill>
                <a:latin typeface="Times New Roman" panose="02020603050405020304" pitchFamily="18" charset="0"/>
                <a:cs typeface="Times New Roman" panose="02020603050405020304" pitchFamily="18" charset="0"/>
              </a:rPr>
              <a:t>Освітнє середовище 1-их класів НУШ </a:t>
            </a:r>
            <a:br>
              <a:rPr lang="uk-UA" b="1" dirty="0">
                <a:solidFill>
                  <a:srgbClr val="FF0000"/>
                </a:solidFill>
                <a:latin typeface="Times New Roman" panose="02020603050405020304" pitchFamily="18" charset="0"/>
                <a:cs typeface="Times New Roman" panose="02020603050405020304" pitchFamily="18" charset="0"/>
              </a:rPr>
            </a:br>
            <a:endParaRPr lang="uk-UA"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77334" y="2160589"/>
            <a:ext cx="10918920" cy="3880773"/>
          </a:xfrm>
        </p:spPr>
        <p:txBody>
          <a:bodyPr/>
          <a:lstStyle/>
          <a:p>
            <a:endParaRPr lang="uk-UA"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0806" y="3271233"/>
            <a:ext cx="4628955" cy="3483735"/>
          </a:xfrm>
          <a:prstGeom prst="rect">
            <a:avLst/>
          </a:prstGeom>
          <a:ln>
            <a:noFill/>
          </a:ln>
          <a:effectLst>
            <a:outerShdw blurRad="190500" algn="tl" rotWithShape="0">
              <a:srgbClr val="000000">
                <a:alpha val="70000"/>
              </a:srgbClr>
            </a:outerShdw>
          </a:effectLst>
        </p:spPr>
      </p:pic>
      <p:pic>
        <p:nvPicPr>
          <p:cNvPr id="4" name="Объект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30" y="3271233"/>
            <a:ext cx="4387403" cy="3290552"/>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096" y="682580"/>
            <a:ext cx="3468978" cy="46253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2930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90152"/>
            <a:ext cx="10398497" cy="1004552"/>
          </a:xfrm>
        </p:spPr>
        <p:txBody>
          <a:bodyPr>
            <a:normAutofit fontScale="90000"/>
          </a:bodyPr>
          <a:lstStyle/>
          <a:p>
            <a:pPr algn="ctr"/>
            <a:r>
              <a:rPr lang="uk-UA" b="1" dirty="0" smtClean="0">
                <a:solidFill>
                  <a:srgbClr val="FF0000"/>
                </a:solidFill>
                <a:latin typeface="Times New Roman" panose="02020603050405020304" pitchFamily="18" charset="0"/>
                <a:cs typeface="Times New Roman" panose="02020603050405020304" pitchFamily="18" charset="0"/>
              </a:rPr>
              <a:t>Засідання АК ІІ рівня на платформі </a:t>
            </a:r>
            <a:r>
              <a:rPr lang="en-US" b="1" dirty="0" smtClean="0">
                <a:solidFill>
                  <a:srgbClr val="FF0000"/>
                </a:solidFill>
                <a:latin typeface="Times New Roman" panose="02020603050405020304" pitchFamily="18" charset="0"/>
                <a:cs typeface="Times New Roman" panose="02020603050405020304" pitchFamily="18" charset="0"/>
              </a:rPr>
              <a:t>ZOOM</a:t>
            </a:r>
            <a:endParaRPr lang="uk-UA" b="1" dirty="0">
              <a:solidFill>
                <a:srgbClr val="FF00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9690" y="991673"/>
            <a:ext cx="5520562" cy="336507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311" y="991673"/>
            <a:ext cx="4818390" cy="3381973"/>
          </a:xfrm>
          <a:prstGeom prst="rect">
            <a:avLst/>
          </a:prstGeom>
        </p:spPr>
      </p:pic>
    </p:spTree>
    <p:extLst>
      <p:ext uri="{BB962C8B-B14F-4D97-AF65-F5344CB8AC3E}">
        <p14:creationId xmlns:p14="http://schemas.microsoft.com/office/powerpoint/2010/main" val="3146759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1057466" cy="1320800"/>
          </a:xfrm>
        </p:spPr>
        <p:txBody>
          <a:bodyPr/>
          <a:lstStyle/>
          <a:p>
            <a:pPr algn="ctr"/>
            <a:r>
              <a:rPr lang="uk-UA" b="1" dirty="0" smtClean="0">
                <a:solidFill>
                  <a:srgbClr val="FF0000"/>
                </a:solidFill>
                <a:latin typeface="Times New Roman" panose="02020603050405020304" pitchFamily="18" charset="0"/>
                <a:cs typeface="Times New Roman" panose="02020603050405020304" pitchFamily="18" charset="0"/>
              </a:rPr>
              <a:t>Обдаровані діти – майбутнє нашої країни</a:t>
            </a:r>
            <a:endParaRPr lang="uk-UA"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77334" y="2160589"/>
            <a:ext cx="11057466" cy="3880773"/>
          </a:xfrm>
        </p:spPr>
        <p:txBody>
          <a:bodyPr/>
          <a:lstStyle/>
          <a:p>
            <a:endParaRPr lang="uk-UA" dirty="0"/>
          </a:p>
        </p:txBody>
      </p:sp>
      <p:graphicFrame>
        <p:nvGraphicFramePr>
          <p:cNvPr id="4" name="Схема 3"/>
          <p:cNvGraphicFramePr/>
          <p:nvPr>
            <p:extLst/>
          </p:nvPr>
        </p:nvGraphicFramePr>
        <p:xfrm>
          <a:off x="1154176" y="1248049"/>
          <a:ext cx="931634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013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8392" y="0"/>
            <a:ext cx="11029757" cy="1320800"/>
          </a:xfrm>
        </p:spPr>
        <p:txBody>
          <a:bodyPr/>
          <a:lstStyle/>
          <a:p>
            <a:pPr algn="ctr"/>
            <a:r>
              <a:rPr lang="uk-UA" b="1" dirty="0">
                <a:solidFill>
                  <a:srgbClr val="FF0000"/>
                </a:solidFill>
                <a:latin typeface="Times New Roman" panose="02020603050405020304" pitchFamily="18" charset="0"/>
                <a:cs typeface="Times New Roman" panose="02020603050405020304" pitchFamily="18" charset="0"/>
              </a:rPr>
              <a:t>Результативність участі здобувачів </a:t>
            </a:r>
            <a:r>
              <a:rPr lang="uk-UA" b="1" dirty="0" smtClean="0">
                <a:solidFill>
                  <a:srgbClr val="FF0000"/>
                </a:solidFill>
                <a:latin typeface="Times New Roman" panose="02020603050405020304" pitchFamily="18" charset="0"/>
                <a:cs typeface="Times New Roman" panose="02020603050405020304" pitchFamily="18" charset="0"/>
              </a:rPr>
              <a:t>освіти у конкурсах різного спрямування</a:t>
            </a:r>
            <a:endParaRPr lang="uk-UA" dirty="0"/>
          </a:p>
        </p:txBody>
      </p:sp>
      <p:sp>
        <p:nvSpPr>
          <p:cNvPr id="3" name="Объект 2"/>
          <p:cNvSpPr>
            <a:spLocks noGrp="1"/>
          </p:cNvSpPr>
          <p:nvPr>
            <p:ph idx="1"/>
          </p:nvPr>
        </p:nvSpPr>
        <p:spPr>
          <a:xfrm>
            <a:off x="180304" y="1223493"/>
            <a:ext cx="11797048" cy="5306096"/>
          </a:xfrm>
        </p:spPr>
        <p:txBody>
          <a:bodyPr>
            <a:normAutofit/>
          </a:bodyPr>
          <a:lstStyle/>
          <a:p>
            <a:pPr algn="just">
              <a:buFont typeface="Wingdings" panose="05000000000000000000" pitchFamily="2" charset="2"/>
              <a:buChar char="Ø"/>
            </a:pPr>
            <a:r>
              <a:rPr lang="ru-RU" sz="2800" b="1" dirty="0" err="1" smtClean="0">
                <a:solidFill>
                  <a:srgbClr val="002060"/>
                </a:solidFill>
                <a:latin typeface="Times New Roman" panose="02020603050405020304" pitchFamily="18" charset="0"/>
                <a:ea typeface="Times New Roman" panose="02020603050405020304" pitchFamily="18" charset="0"/>
              </a:rPr>
              <a:t>Міжнародний</a:t>
            </a:r>
            <a:r>
              <a:rPr lang="ru-RU" sz="2800" b="1" dirty="0" smtClean="0">
                <a:solidFill>
                  <a:srgbClr val="002060"/>
                </a:solidFill>
                <a:latin typeface="Times New Roman" panose="02020603050405020304" pitchFamily="18" charset="0"/>
                <a:ea typeface="Times New Roman" panose="02020603050405020304" pitchFamily="18" charset="0"/>
              </a:rPr>
              <a:t> конкурс  </a:t>
            </a:r>
            <a:r>
              <a:rPr lang="ru-RU" sz="2800" b="1" dirty="0" err="1">
                <a:solidFill>
                  <a:srgbClr val="002060"/>
                </a:solidFill>
                <a:latin typeface="Times New Roman" panose="02020603050405020304" pitchFamily="18" charset="0"/>
                <a:ea typeface="Times New Roman" panose="02020603050405020304" pitchFamily="18" charset="0"/>
              </a:rPr>
              <a:t>знавців</a:t>
            </a:r>
            <a:r>
              <a:rPr lang="ru-RU" sz="2800" b="1" dirty="0">
                <a:solidFill>
                  <a:srgbClr val="002060"/>
                </a:solidFill>
                <a:latin typeface="Times New Roman" panose="02020603050405020304" pitchFamily="18" charset="0"/>
                <a:ea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rPr>
              <a:t>української</a:t>
            </a:r>
            <a:r>
              <a:rPr lang="ru-RU" sz="2800" b="1" dirty="0">
                <a:solidFill>
                  <a:srgbClr val="002060"/>
                </a:solidFill>
                <a:latin typeface="Times New Roman" panose="02020603050405020304" pitchFamily="18" charset="0"/>
                <a:ea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rPr>
              <a:t>мови</a:t>
            </a:r>
            <a:r>
              <a:rPr lang="ru-RU" sz="2800" b="1" dirty="0">
                <a:solidFill>
                  <a:srgbClr val="002060"/>
                </a:solidFill>
                <a:latin typeface="Times New Roman" panose="02020603050405020304" pitchFamily="18" charset="0"/>
                <a:ea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rPr>
              <a:t>ім</a:t>
            </a:r>
            <a:r>
              <a:rPr lang="ru-RU" sz="2800" b="1" dirty="0">
                <a:solidFill>
                  <a:srgbClr val="002060"/>
                </a:solidFill>
                <a:latin typeface="Times New Roman" panose="02020603050405020304" pitchFamily="18" charset="0"/>
                <a:ea typeface="Times New Roman" panose="02020603050405020304" pitchFamily="18" charset="0"/>
              </a:rPr>
              <a:t>. П</a:t>
            </a:r>
            <a:r>
              <a:rPr lang="uk-UA" sz="2800" b="1" dirty="0" err="1">
                <a:solidFill>
                  <a:srgbClr val="002060"/>
                </a:solidFill>
                <a:latin typeface="Times New Roman" panose="02020603050405020304" pitchFamily="18" charset="0"/>
                <a:ea typeface="Times New Roman" panose="02020603050405020304" pitchFamily="18" charset="0"/>
              </a:rPr>
              <a:t>етра</a:t>
            </a:r>
            <a:r>
              <a:rPr lang="uk-UA" sz="2800" b="1" dirty="0">
                <a:solidFill>
                  <a:srgbClr val="002060"/>
                </a:solidFill>
                <a:latin typeface="Times New Roman" panose="02020603050405020304" pitchFamily="18" charset="0"/>
                <a:ea typeface="Times New Roman" panose="02020603050405020304" pitchFamily="18" charset="0"/>
              </a:rPr>
              <a:t> </a:t>
            </a:r>
            <a:r>
              <a:rPr lang="ru-RU" sz="2800" b="1" dirty="0" err="1">
                <a:solidFill>
                  <a:srgbClr val="002060"/>
                </a:solidFill>
                <a:latin typeface="Times New Roman" panose="02020603050405020304" pitchFamily="18" charset="0"/>
                <a:ea typeface="Times New Roman" panose="02020603050405020304" pitchFamily="18" charset="0"/>
              </a:rPr>
              <a:t>Яцика</a:t>
            </a:r>
            <a:r>
              <a:rPr lang="ru-RU" sz="2800" b="1" dirty="0">
                <a:solidFill>
                  <a:srgbClr val="002060"/>
                </a:solidFill>
                <a:latin typeface="Times New Roman" panose="02020603050405020304" pitchFamily="18" charset="0"/>
                <a:ea typeface="Times New Roman" panose="02020603050405020304" pitchFamily="18" charset="0"/>
              </a:rPr>
              <a:t> – 11 </a:t>
            </a:r>
            <a:r>
              <a:rPr lang="ru-RU" sz="2800" b="1" dirty="0" err="1">
                <a:solidFill>
                  <a:srgbClr val="002060"/>
                </a:solidFill>
                <a:latin typeface="Times New Roman" panose="02020603050405020304" pitchFamily="18" charset="0"/>
                <a:ea typeface="Times New Roman" panose="02020603050405020304" pitchFamily="18" charset="0"/>
              </a:rPr>
              <a:t>переможців</a:t>
            </a:r>
            <a:r>
              <a:rPr lang="ru-RU" sz="2800" b="1" dirty="0">
                <a:solidFill>
                  <a:srgbClr val="002060"/>
                </a:solidFill>
                <a:latin typeface="Times New Roman" panose="02020603050405020304" pitchFamily="18" charset="0"/>
                <a:ea typeface="Times New Roman" panose="02020603050405020304" pitchFamily="18" charset="0"/>
              </a:rPr>
              <a:t> ІІ </a:t>
            </a:r>
            <a:r>
              <a:rPr lang="ru-RU" sz="2800" b="1" dirty="0" err="1">
                <a:solidFill>
                  <a:srgbClr val="002060"/>
                </a:solidFill>
                <a:latin typeface="Times New Roman" panose="02020603050405020304" pitchFamily="18" charset="0"/>
                <a:ea typeface="Times New Roman" panose="02020603050405020304" pitchFamily="18" charset="0"/>
              </a:rPr>
              <a:t>етапу</a:t>
            </a:r>
            <a:r>
              <a:rPr lang="ru-RU" sz="2800" b="1" dirty="0">
                <a:solidFill>
                  <a:srgbClr val="002060"/>
                </a:solidFill>
                <a:latin typeface="Times New Roman" panose="02020603050405020304" pitchFamily="18" charset="0"/>
                <a:ea typeface="Times New Roman" panose="02020603050405020304" pitchFamily="18" charset="0"/>
              </a:rPr>
              <a:t> </a:t>
            </a:r>
            <a:endParaRPr lang="ru-RU" sz="2800" b="1" dirty="0" smtClean="0">
              <a:solidFill>
                <a:srgbClr val="002060"/>
              </a:solidFill>
              <a:latin typeface="Times New Roman" panose="02020603050405020304" pitchFamily="18" charset="0"/>
              <a:ea typeface="Times New Roman" panose="02020603050405020304" pitchFamily="18" charset="0"/>
            </a:endParaRPr>
          </a:p>
          <a:p>
            <a:pPr algn="just"/>
            <a:r>
              <a:rPr lang="ru-RU" sz="2800" b="1" dirty="0" smtClean="0">
                <a:solidFill>
                  <a:srgbClr val="002060"/>
                </a:solidFill>
                <a:latin typeface="Times New Roman" panose="02020603050405020304" pitchFamily="18" charset="0"/>
                <a:ea typeface="Times New Roman" panose="02020603050405020304" pitchFamily="18" charset="0"/>
              </a:rPr>
              <a:t> </a:t>
            </a:r>
            <a:r>
              <a:rPr lang="uk-UA" sz="2800" b="1" dirty="0" smtClean="0">
                <a:solidFill>
                  <a:srgbClr val="002060"/>
                </a:solidFill>
                <a:latin typeface="Times New Roman" panose="02020603050405020304" pitchFamily="18" charset="0"/>
                <a:ea typeface="Times New Roman" panose="02020603050405020304" pitchFamily="18" charset="0"/>
              </a:rPr>
              <a:t>Міжнародний мовно-літературний конкурс </a:t>
            </a:r>
            <a:r>
              <a:rPr lang="uk-UA" sz="2800" b="1" dirty="0">
                <a:solidFill>
                  <a:srgbClr val="002060"/>
                </a:solidFill>
                <a:latin typeface="Times New Roman" panose="02020603050405020304" pitchFamily="18" charset="0"/>
                <a:ea typeface="Times New Roman" panose="02020603050405020304" pitchFamily="18" charset="0"/>
              </a:rPr>
              <a:t>учнівської молоді імені Тараса Шевченка – 9 переможців </a:t>
            </a:r>
            <a:r>
              <a:rPr lang="ru-RU" sz="2800" b="1" dirty="0">
                <a:solidFill>
                  <a:srgbClr val="002060"/>
                </a:solidFill>
                <a:latin typeface="Times New Roman" panose="02020603050405020304" pitchFamily="18" charset="0"/>
                <a:ea typeface="Times New Roman" panose="02020603050405020304" pitchFamily="18" charset="0"/>
              </a:rPr>
              <a:t>ІІ </a:t>
            </a:r>
            <a:r>
              <a:rPr lang="ru-RU" sz="2800" b="1" dirty="0" err="1" smtClean="0">
                <a:solidFill>
                  <a:srgbClr val="002060"/>
                </a:solidFill>
                <a:latin typeface="Times New Roman" panose="02020603050405020304" pitchFamily="18" charset="0"/>
                <a:ea typeface="Times New Roman" panose="02020603050405020304" pitchFamily="18" charset="0"/>
              </a:rPr>
              <a:t>етапу</a:t>
            </a:r>
            <a:endParaRPr lang="ru-RU" sz="2800" b="1" dirty="0" smtClean="0">
              <a:solidFill>
                <a:srgbClr val="002060"/>
              </a:solidFill>
              <a:latin typeface="Times New Roman" panose="02020603050405020304" pitchFamily="18" charset="0"/>
              <a:ea typeface="Times New Roman" panose="02020603050405020304" pitchFamily="18" charset="0"/>
            </a:endParaRPr>
          </a:p>
          <a:p>
            <a:pPr algn="just"/>
            <a:r>
              <a:rPr lang="uk-UA" sz="2800" b="1" dirty="0" smtClean="0">
                <a:solidFill>
                  <a:srgbClr val="002060"/>
                </a:solidFill>
                <a:latin typeface="Times New Roman" panose="02020603050405020304" pitchFamily="18" charset="0"/>
                <a:ea typeface="Calibri" panose="020F0502020204030204" pitchFamily="34" charset="0"/>
              </a:rPr>
              <a:t>ХІХ Всеукраїнський конкурс </a:t>
            </a:r>
            <a:r>
              <a:rPr lang="uk-UA" sz="2800" b="1" dirty="0">
                <a:solidFill>
                  <a:srgbClr val="002060"/>
                </a:solidFill>
                <a:latin typeface="Times New Roman" panose="02020603050405020304" pitchFamily="18" charset="0"/>
                <a:ea typeface="Calibri" panose="020F0502020204030204" pitchFamily="34" charset="0"/>
              </a:rPr>
              <a:t>учнівської творчості «Об’єднаймося ж, брати мої!» у номінації «Література</a:t>
            </a:r>
            <a:r>
              <a:rPr lang="uk-UA" sz="2800" b="1" dirty="0" smtClean="0">
                <a:solidFill>
                  <a:srgbClr val="002060"/>
                </a:solidFill>
                <a:latin typeface="Times New Roman" panose="02020603050405020304" pitchFamily="18" charset="0"/>
                <a:ea typeface="Calibri" panose="020F0502020204030204" pitchFamily="34" charset="0"/>
              </a:rPr>
              <a:t>» -  призерка ІV </a:t>
            </a:r>
            <a:r>
              <a:rPr lang="uk-UA" sz="2800" b="1" dirty="0">
                <a:solidFill>
                  <a:srgbClr val="002060"/>
                </a:solidFill>
                <a:latin typeface="Times New Roman" panose="02020603050405020304" pitchFamily="18" charset="0"/>
                <a:ea typeface="Calibri" panose="020F0502020204030204" pitchFamily="34" charset="0"/>
              </a:rPr>
              <a:t>етапу учениця 10-В </a:t>
            </a:r>
            <a:r>
              <a:rPr lang="uk-UA" sz="2800" b="1" dirty="0" err="1">
                <a:solidFill>
                  <a:srgbClr val="002060"/>
                </a:solidFill>
                <a:latin typeface="Times New Roman" panose="02020603050405020304" pitchFamily="18" charset="0"/>
                <a:ea typeface="Calibri" panose="020F0502020204030204" pitchFamily="34" charset="0"/>
              </a:rPr>
              <a:t>кл</a:t>
            </a:r>
            <a:r>
              <a:rPr lang="uk-UA" sz="2800" b="1" dirty="0">
                <a:solidFill>
                  <a:srgbClr val="002060"/>
                </a:solidFill>
                <a:latin typeface="Times New Roman" panose="02020603050405020304" pitchFamily="18" charset="0"/>
                <a:ea typeface="Calibri" panose="020F0502020204030204" pitchFamily="34" charset="0"/>
              </a:rPr>
              <a:t>. </a:t>
            </a:r>
            <a:r>
              <a:rPr lang="uk-UA" sz="2800" b="1" dirty="0" err="1">
                <a:solidFill>
                  <a:srgbClr val="002060"/>
                </a:solidFill>
                <a:latin typeface="Times New Roman" panose="02020603050405020304" pitchFamily="18" charset="0"/>
                <a:ea typeface="Calibri" panose="020F0502020204030204" pitchFamily="34" charset="0"/>
              </a:rPr>
              <a:t>Бібрського</a:t>
            </a:r>
            <a:r>
              <a:rPr lang="uk-UA" sz="2800" b="1" dirty="0">
                <a:solidFill>
                  <a:srgbClr val="002060"/>
                </a:solidFill>
                <a:latin typeface="Times New Roman" panose="02020603050405020304" pitchFamily="18" charset="0"/>
                <a:ea typeface="Calibri" panose="020F0502020204030204" pitchFamily="34" charset="0"/>
              </a:rPr>
              <a:t> ОЗЗСО І-ІІІ ст. ім. Уляни Кравченко </a:t>
            </a:r>
            <a:r>
              <a:rPr lang="uk-UA" sz="2800" b="1" dirty="0" err="1">
                <a:solidFill>
                  <a:srgbClr val="002060"/>
                </a:solidFill>
                <a:latin typeface="Times New Roman" panose="02020603050405020304" pitchFamily="18" charset="0"/>
                <a:ea typeface="Calibri" panose="020F0502020204030204" pitchFamily="34" charset="0"/>
              </a:rPr>
              <a:t>Костирко</a:t>
            </a:r>
            <a:r>
              <a:rPr lang="uk-UA" sz="2800" b="1" dirty="0">
                <a:solidFill>
                  <a:srgbClr val="002060"/>
                </a:solidFill>
                <a:latin typeface="Times New Roman" panose="02020603050405020304" pitchFamily="18" charset="0"/>
                <a:ea typeface="Calibri" panose="020F0502020204030204" pitchFamily="34" charset="0"/>
              </a:rPr>
              <a:t> </a:t>
            </a:r>
            <a:r>
              <a:rPr lang="uk-UA" sz="2800" b="1" dirty="0" smtClean="0">
                <a:solidFill>
                  <a:srgbClr val="002060"/>
                </a:solidFill>
                <a:latin typeface="Times New Roman" panose="02020603050405020304" pitchFamily="18" charset="0"/>
                <a:ea typeface="Calibri" panose="020F0502020204030204" pitchFamily="34" charset="0"/>
              </a:rPr>
              <a:t>М. (вч. </a:t>
            </a:r>
            <a:r>
              <a:rPr lang="uk-UA" sz="2800" b="1" dirty="0">
                <a:solidFill>
                  <a:srgbClr val="002060"/>
                </a:solidFill>
                <a:latin typeface="Times New Roman" panose="02020603050405020304" pitchFamily="18" charset="0"/>
                <a:ea typeface="Calibri" panose="020F0502020204030204" pitchFamily="34" charset="0"/>
              </a:rPr>
              <a:t>української мови та літератури – Чабан О.М</a:t>
            </a:r>
            <a:r>
              <a:rPr lang="uk-UA" sz="2800" b="1" dirty="0" smtClean="0">
                <a:solidFill>
                  <a:srgbClr val="002060"/>
                </a:solidFill>
                <a:latin typeface="Times New Roman" panose="02020603050405020304" pitchFamily="18" charset="0"/>
                <a:ea typeface="Calibri" panose="020F0502020204030204" pitchFamily="34" charset="0"/>
              </a:rPr>
              <a:t>.)</a:t>
            </a:r>
          </a:p>
          <a:p>
            <a:pPr algn="just"/>
            <a:r>
              <a:rPr lang="uk-UA" sz="2800" b="1" dirty="0" smtClean="0">
                <a:solidFill>
                  <a:srgbClr val="002060"/>
                </a:solidFill>
                <a:latin typeface="Times New Roman" panose="02020603050405020304" pitchFamily="18" charset="0"/>
                <a:cs typeface="Times New Roman" panose="02020603050405020304" pitchFamily="18" charset="0"/>
              </a:rPr>
              <a:t>Всеукраїнський конкурс франкомовної пісні ім. Анни Київської «</a:t>
            </a:r>
            <a:r>
              <a:rPr lang="uk-UA" sz="2800" b="1" dirty="0" err="1" smtClean="0">
                <a:solidFill>
                  <a:srgbClr val="002060"/>
                </a:solidFill>
                <a:latin typeface="Times New Roman" panose="02020603050405020304" pitchFamily="18" charset="0"/>
                <a:cs typeface="Times New Roman" panose="02020603050405020304" pitchFamily="18" charset="0"/>
              </a:rPr>
              <a:t>Формідабль</a:t>
            </a:r>
            <a:r>
              <a:rPr lang="uk-UA" sz="2800" b="1" dirty="0" smtClean="0">
                <a:solidFill>
                  <a:srgbClr val="002060"/>
                </a:solidFill>
                <a:latin typeface="Times New Roman" panose="02020603050405020304" pitchFamily="18" charset="0"/>
                <a:cs typeface="Times New Roman" panose="02020603050405020304" pitchFamily="18" charset="0"/>
              </a:rPr>
              <a:t>» - уч. 8-Б </a:t>
            </a:r>
            <a:r>
              <a:rPr lang="uk-UA" sz="2800" b="1" dirty="0" err="1" smtClean="0">
                <a:solidFill>
                  <a:srgbClr val="002060"/>
                </a:solidFill>
                <a:latin typeface="Times New Roman" panose="02020603050405020304" pitchFamily="18" charset="0"/>
                <a:cs typeface="Times New Roman" panose="02020603050405020304" pitchFamily="18" charset="0"/>
              </a:rPr>
              <a:t>кл.Бібрського</a:t>
            </a:r>
            <a:r>
              <a:rPr lang="uk-UA" sz="2800" b="1" dirty="0" smtClean="0">
                <a:solidFill>
                  <a:srgbClr val="002060"/>
                </a:solidFill>
                <a:latin typeface="Times New Roman" panose="02020603050405020304" pitchFamily="18" charset="0"/>
                <a:cs typeface="Times New Roman" panose="02020603050405020304" pitchFamily="18" charset="0"/>
              </a:rPr>
              <a:t> ОЗЗСО І-ІІІ ст. ім. Уляни Кравченко Андрійчук А. (вч. Андрійчук М.)</a:t>
            </a:r>
            <a:endParaRPr lang="uk-UA"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521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456" y="128789"/>
            <a:ext cx="11475076" cy="798491"/>
          </a:xfrm>
        </p:spPr>
        <p:txBody>
          <a:bodyPr>
            <a:normAutofit fontScale="90000"/>
          </a:bodyPr>
          <a:lstStyle/>
          <a:p>
            <a:pPr algn="ctr"/>
            <a:r>
              <a:rPr lang="uk-UA" b="1" dirty="0" smtClean="0">
                <a:solidFill>
                  <a:srgbClr val="FF0000"/>
                </a:solidFill>
              </a:rPr>
              <a:t>Участь у Державних програмах </a:t>
            </a:r>
            <a:br>
              <a:rPr lang="uk-UA" b="1" dirty="0" smtClean="0">
                <a:solidFill>
                  <a:srgbClr val="FF0000"/>
                </a:solidFill>
              </a:rPr>
            </a:br>
            <a:r>
              <a:rPr lang="uk-UA" b="1" dirty="0" smtClean="0">
                <a:solidFill>
                  <a:srgbClr val="FF0000"/>
                </a:solidFill>
              </a:rPr>
              <a:t>соціально-економічного розвитку</a:t>
            </a:r>
            <a:endParaRPr lang="uk-UA" b="1" dirty="0">
              <a:solidFill>
                <a:srgbClr val="FF0000"/>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7666" y="1284825"/>
            <a:ext cx="2594543" cy="388143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904" y="2478505"/>
            <a:ext cx="2927470" cy="4379495"/>
          </a:xfrm>
          <a:prstGeom prst="rect">
            <a:avLst/>
          </a:prstGeom>
        </p:spPr>
      </p:pic>
      <p:pic>
        <p:nvPicPr>
          <p:cNvPr id="6" name="Рисунок 5"/>
          <p:cNvPicPr>
            <a:picLocks noChangeAspect="1"/>
          </p:cNvPicPr>
          <p:nvPr/>
        </p:nvPicPr>
        <p:blipFill>
          <a:blip r:embed="rId4"/>
          <a:stretch>
            <a:fillRect/>
          </a:stretch>
        </p:blipFill>
        <p:spPr>
          <a:xfrm>
            <a:off x="7083170" y="1433380"/>
            <a:ext cx="3846909" cy="2883658"/>
          </a:xfrm>
          <a:prstGeom prst="rect">
            <a:avLst/>
          </a:prstGeom>
        </p:spPr>
      </p:pic>
    </p:spTree>
    <p:extLst>
      <p:ext uri="{BB962C8B-B14F-4D97-AF65-F5344CB8AC3E}">
        <p14:creationId xmlns:p14="http://schemas.microsoft.com/office/powerpoint/2010/main" val="161839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956" y="221454"/>
            <a:ext cx="11029562" cy="698520"/>
          </a:xfrm>
        </p:spPr>
        <p:txBody>
          <a:bodyPr>
            <a:normAutofit fontScale="90000"/>
          </a:bodyPr>
          <a:lstStyle/>
          <a:p>
            <a:pPr algn="ctr"/>
            <a:r>
              <a:rPr lang="uk-UA"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Капітальні та поточні ремонти </a:t>
            </a:r>
            <a:r>
              <a:rPr lang="uk-UA"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приміщень ЗО</a:t>
            </a:r>
            <a:r>
              <a:rPr lang="uk-UA"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uk-UA"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uk-UA"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6725" y="682581"/>
            <a:ext cx="11261381" cy="4623515"/>
          </a:xfrm>
        </p:spPr>
        <p:txBody>
          <a:bodyPr>
            <a:normAutofit fontScale="25000" lnSpcReduction="20000"/>
          </a:bodyPr>
          <a:lstStyle/>
          <a:p>
            <a:pPr lvl="0" algn="just">
              <a:lnSpc>
                <a:spcPct val="107000"/>
              </a:lnSpc>
              <a:buFont typeface="Wingdings" panose="05000000000000000000" pitchFamily="2" charset="2"/>
              <a:buChar char=""/>
            </a:pPr>
            <a:r>
              <a:rPr lang="uk-UA" sz="1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Капітальний </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ремонт 4 класних кімнат ( Бібрський ОЗЗСО І-ІІІ ст. ім. Уляни Кравченко,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Великоглібовицький</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ЗЗСО І-ІІІ ст.  ім. Юліана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Головінського</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buFont typeface="Wingdings" panose="05000000000000000000" pitchFamily="2" charset="2"/>
              <a:buChar char=""/>
            </a:pP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Капітальний ремонт внутрішніх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вбиралень</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початкових класів (Бібрський ОЗЗСО І-ІІІ ст. ім. Уляни Кравченко,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Великоглібовицький</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ЗЗСО І-ІІІ ст.  ім. Юліана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Головінського</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buFont typeface="Wingdings" panose="05000000000000000000" pitchFamily="2" charset="2"/>
              <a:buChar char=""/>
            </a:pP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Заміна підлоги у 3 класних кімнатах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Великоглібовицького</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ЗЗСО І-ІІІ ст.  ім. Юліана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Головінського</a:t>
            </a:r>
            <a:endPar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buFont typeface="Wingdings" panose="05000000000000000000" pitchFamily="2" charset="2"/>
              <a:buChar char=""/>
            </a:pP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Закупівля підвіконників та поточний ремонт (облаштування відкосів) у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Бібрському</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ОЗЗСО І-ІІІ ст. ім. Уляни Кравченко</a:t>
            </a:r>
            <a:endPar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buFont typeface="Wingdings" panose="05000000000000000000" pitchFamily="2" charset="2"/>
              <a:buChar char=""/>
            </a:pPr>
            <a:r>
              <a:rPr lang="uk-UA" sz="11200" b="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Поточний ремонт зовнішньої сходової клітки та внутрішньої сходової площадки у </a:t>
            </a:r>
            <a:r>
              <a:rPr lang="uk-UA" sz="11200" b="1" spc="-15"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Бібрському</a:t>
            </a:r>
            <a:r>
              <a:rPr lang="uk-UA" sz="11200" b="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ОЗЗСО І-ІІІ ст. ім. Уляни </a:t>
            </a:r>
            <a:r>
              <a:rPr lang="uk-UA" sz="11200" b="1" spc="-15"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Кравченко</a:t>
            </a:r>
            <a:endPar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Капітальний ремонт внутрішніх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вбиралень</a:t>
            </a:r>
            <a:r>
              <a:rPr lang="uk-UA" sz="1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у ДНЗ «Сонечко» м. </a:t>
            </a:r>
            <a:r>
              <a:rPr lang="uk-UA" sz="11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Бібрка</a:t>
            </a:r>
            <a:endPar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uk-UA" dirty="0"/>
          </a:p>
        </p:txBody>
      </p:sp>
    </p:spTree>
    <p:extLst>
      <p:ext uri="{BB962C8B-B14F-4D97-AF65-F5344CB8AC3E}">
        <p14:creationId xmlns:p14="http://schemas.microsoft.com/office/powerpoint/2010/main" val="3351326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10905066" cy="1930400"/>
          </a:xfrm>
        </p:spPr>
        <p:txBody>
          <a:bodyPr/>
          <a:lstStyle/>
          <a:p>
            <a:pPr algn="ctr"/>
            <a:r>
              <a:rPr lang="uk-UA" b="1" dirty="0" smtClean="0">
                <a:solidFill>
                  <a:srgbClr val="FF0000"/>
                </a:solidFill>
                <a:latin typeface="Times New Roman" panose="02020603050405020304" pitchFamily="18" charset="0"/>
                <a:cs typeface="Times New Roman" panose="02020603050405020304" pitchFamily="18" charset="0"/>
              </a:rPr>
              <a:t>Капітальні ремонти</a:t>
            </a:r>
            <a:br>
              <a:rPr lang="uk-UA" b="1" dirty="0" smtClean="0">
                <a:solidFill>
                  <a:srgbClr val="FF0000"/>
                </a:solidFill>
                <a:latin typeface="Times New Roman" panose="02020603050405020304" pitchFamily="18" charset="0"/>
                <a:cs typeface="Times New Roman" panose="02020603050405020304" pitchFamily="18" charset="0"/>
              </a:rPr>
            </a:br>
            <a:r>
              <a:rPr lang="uk-UA" b="1" dirty="0" smtClean="0">
                <a:solidFill>
                  <a:srgbClr val="FF0000"/>
                </a:solidFill>
                <a:latin typeface="Times New Roman" panose="02020603050405020304" pitchFamily="18" charset="0"/>
                <a:cs typeface="Times New Roman" panose="02020603050405020304" pitchFamily="18" charset="0"/>
              </a:rPr>
              <a:t>Облаштування внутрішніх </a:t>
            </a:r>
            <a:r>
              <a:rPr lang="uk-UA" b="1" dirty="0" err="1">
                <a:solidFill>
                  <a:srgbClr val="FF0000"/>
                </a:solidFill>
                <a:latin typeface="Times New Roman" panose="02020603050405020304" pitchFamily="18" charset="0"/>
                <a:cs typeface="Times New Roman" panose="02020603050405020304" pitchFamily="18" charset="0"/>
              </a:rPr>
              <a:t>у</a:t>
            </a:r>
            <a:r>
              <a:rPr lang="uk-UA" b="1" dirty="0" err="1" smtClean="0">
                <a:solidFill>
                  <a:srgbClr val="FF0000"/>
                </a:solidFill>
                <a:latin typeface="Times New Roman" panose="02020603050405020304" pitchFamily="18" charset="0"/>
                <a:cs typeface="Times New Roman" panose="02020603050405020304" pitchFamily="18" charset="0"/>
              </a:rPr>
              <a:t>биралень</a:t>
            </a:r>
            <a:endParaRPr lang="uk-UA" b="1" dirty="0">
              <a:solidFill>
                <a:srgbClr val="FF00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8941" y="1755944"/>
            <a:ext cx="3146878" cy="4195839"/>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805" y="1755945"/>
            <a:ext cx="3370036" cy="4195839"/>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8087" y="1755945"/>
            <a:ext cx="3658661" cy="4195839"/>
          </a:xfrm>
          <a:prstGeom prst="rect">
            <a:avLst/>
          </a:prstGeom>
        </p:spPr>
      </p:pic>
    </p:spTree>
    <p:extLst>
      <p:ext uri="{BB962C8B-B14F-4D97-AF65-F5344CB8AC3E}">
        <p14:creationId xmlns:p14="http://schemas.microsoft.com/office/powerpoint/2010/main" val="186899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0" y="0"/>
            <a:ext cx="12192000" cy="2841804"/>
          </a:xfrm>
          <a:prstGeom prst="rect">
            <a:avLst/>
          </a:prstGeom>
        </p:spPr>
        <p:txBody>
          <a:bodyPr wrap="square">
            <a:spAutoFit/>
          </a:bodyPr>
          <a:lstStyle/>
          <a:p>
            <a:pPr marL="548640" marR="548640" algn="ctr">
              <a:lnSpc>
                <a:spcPct val="107000"/>
              </a:lnSpc>
              <a:spcBef>
                <a:spcPts val="1800"/>
              </a:spcBef>
              <a:spcAft>
                <a:spcPts val="1800"/>
              </a:spcAft>
            </a:pPr>
            <a:r>
              <a:rPr lang="uk-UA" sz="2500" b="1" i="1" dirty="0" smtClean="0">
                <a:solidFill>
                  <a:srgbClr val="5B9BD5"/>
                </a:solidFill>
                <a:latin typeface="Times New Roman" panose="02020603050405020304" pitchFamily="18" charset="0"/>
                <a:ea typeface="Calibri" panose="020F0502020204030204" pitchFamily="34" charset="0"/>
                <a:cs typeface="Times New Roman" panose="02020603050405020304" pitchFamily="18" charset="0"/>
              </a:rPr>
              <a:t>Шановні мешканці </a:t>
            </a:r>
            <a:r>
              <a:rPr lang="uk-UA" sz="2500" b="1" i="1" dirty="0" err="1" smtClean="0">
                <a:solidFill>
                  <a:srgbClr val="5B9BD5"/>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500" b="1" i="1" dirty="0" smtClean="0">
                <a:solidFill>
                  <a:srgbClr val="5B9BD5"/>
                </a:solidFill>
                <a:latin typeface="Times New Roman" panose="02020603050405020304" pitchFamily="18" charset="0"/>
                <a:ea typeface="Calibri" panose="020F0502020204030204" pitchFamily="34" charset="0"/>
                <a:cs typeface="Times New Roman" panose="02020603050405020304" pitchFamily="18" charset="0"/>
              </a:rPr>
              <a:t> міської територіальної громади !</a:t>
            </a:r>
            <a:endParaRPr lang="uk-UA" sz="2500" b="1" i="1"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500" b="1" dirty="0" smtClean="0">
                <a:latin typeface="Times New Roman" panose="02020603050405020304" pitchFamily="18" charset="0"/>
                <a:ea typeface="Calibri" panose="020F0502020204030204" pitchFamily="34" charset="0"/>
                <a:cs typeface="Times New Roman" panose="02020603050405020304" pitchFamily="18" charset="0"/>
              </a:rPr>
              <a:t>Відповідно до ч. 7 ст. 42 Закону України «Про місцеве самоврядування в Україні» </a:t>
            </a:r>
            <a:r>
              <a:rPr lang="uk-UA" sz="2500" b="1" dirty="0" smtClean="0">
                <a:latin typeface="Times New Roman" panose="02020603050405020304" pitchFamily="18" charset="0"/>
                <a:ea typeface="Calibri" panose="020F0502020204030204" pitchFamily="34" charset="0"/>
                <a:cs typeface="Times New Roman" panose="02020603050405020304" pitchFamily="18" charset="0"/>
              </a:rPr>
              <a:t>пропоную до </a:t>
            </a:r>
            <a:r>
              <a:rPr lang="uk-UA" sz="2500" b="1" dirty="0" smtClean="0">
                <a:latin typeface="Times New Roman" panose="02020603050405020304" pitchFamily="18" charset="0"/>
                <a:ea typeface="Calibri" panose="020F0502020204030204" pitchFamily="34" charset="0"/>
                <a:cs typeface="Times New Roman" panose="02020603050405020304" pitchFamily="18" charset="0"/>
              </a:rPr>
              <a:t>Вашої уваги звіт про виконання повноважень </a:t>
            </a:r>
            <a:r>
              <a:rPr lang="uk-UA" sz="2500" b="1" dirty="0" err="1" smtClean="0">
                <a:latin typeface="Times New Roman" panose="02020603050405020304" pitchFamily="18" charset="0"/>
                <a:ea typeface="Calibri" panose="020F0502020204030204" pitchFamily="34" charset="0"/>
                <a:cs typeface="Times New Roman" panose="02020603050405020304" pitchFamily="18" charset="0"/>
              </a:rPr>
              <a:t>Бібрського</a:t>
            </a:r>
            <a:r>
              <a:rPr lang="uk-UA" sz="2500" b="1" dirty="0" smtClean="0">
                <a:latin typeface="Times New Roman" panose="02020603050405020304" pitchFamily="18" charset="0"/>
                <a:ea typeface="Calibri" panose="020F0502020204030204" pitchFamily="34" charset="0"/>
                <a:cs typeface="Times New Roman" panose="02020603050405020304" pitchFamily="18" charset="0"/>
              </a:rPr>
              <a:t> міського голови за 2020 рік. </a:t>
            </a:r>
            <a:endParaRPr lang="uk-UA" sz="2500" b="1"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uk-UA" sz="2500" b="1" dirty="0" smtClean="0">
                <a:latin typeface="Calibri" panose="020F0502020204030204" pitchFamily="34" charset="0"/>
                <a:ea typeface="Calibri" panose="020F0502020204030204" pitchFamily="34" charset="0"/>
                <a:cs typeface="Times New Roman" panose="02020603050405020304" pitchFamily="18" charset="0"/>
              </a:rPr>
              <a:t>  </a:t>
            </a:r>
            <a:r>
              <a:rPr lang="uk-UA" sz="2500" b="1" dirty="0" smtClean="0">
                <a:latin typeface="Times New Roman" panose="02020603050405020304" pitchFamily="18" charset="0"/>
                <a:ea typeface="Calibri" panose="020F0502020204030204" pitchFamily="34" charset="0"/>
              </a:rPr>
              <a:t> </a:t>
            </a:r>
            <a:r>
              <a:rPr lang="uk-UA" sz="2500" b="1" dirty="0" err="1" smtClean="0">
                <a:latin typeface="Times New Roman" panose="02020603050405020304" pitchFamily="18" charset="0"/>
                <a:ea typeface="Calibri" panose="020F0502020204030204" pitchFamily="34" charset="0"/>
              </a:rPr>
              <a:t>Бібрська</a:t>
            </a:r>
            <a:r>
              <a:rPr lang="uk-UA" sz="2500" b="1" dirty="0" smtClean="0">
                <a:latin typeface="Times New Roman" panose="02020603050405020304" pitchFamily="18" charset="0"/>
                <a:ea typeface="Calibri" panose="020F0502020204030204" pitchFamily="34" charset="0"/>
              </a:rPr>
              <a:t>  територіальна громада з адміністративним центром у місті </a:t>
            </a:r>
            <a:r>
              <a:rPr lang="uk-UA" sz="2500" b="1" dirty="0" smtClean="0">
                <a:latin typeface="Times New Roman" panose="02020603050405020304" pitchFamily="18" charset="0"/>
                <a:ea typeface="Calibri" panose="020F0502020204030204" pitchFamily="34" charset="0"/>
              </a:rPr>
              <a:t>Бібрка мала у своєму складі такі </a:t>
            </a:r>
            <a:r>
              <a:rPr lang="uk-UA" sz="2500" b="1" dirty="0" err="1" smtClean="0">
                <a:latin typeface="Times New Roman" panose="02020603050405020304" pitchFamily="18" charset="0"/>
                <a:ea typeface="Calibri" panose="020F0502020204030204" pitchFamily="34" charset="0"/>
              </a:rPr>
              <a:t>старостинські</a:t>
            </a:r>
            <a:r>
              <a:rPr lang="uk-UA" sz="2500" b="1" dirty="0" smtClean="0">
                <a:latin typeface="Times New Roman" panose="02020603050405020304" pitchFamily="18" charset="0"/>
                <a:ea typeface="Calibri" panose="020F0502020204030204" pitchFamily="34" charset="0"/>
              </a:rPr>
              <a:t> округи:</a:t>
            </a:r>
            <a:endParaRPr lang="uk-UA" sz="2500" b="1" dirty="0"/>
          </a:p>
        </p:txBody>
      </p:sp>
      <p:sp>
        <p:nvSpPr>
          <p:cNvPr id="5" name="Прямокутник 4"/>
          <p:cNvSpPr/>
          <p:nvPr/>
        </p:nvSpPr>
        <p:spPr>
          <a:xfrm>
            <a:off x="139337" y="2944396"/>
            <a:ext cx="3287486" cy="3123419"/>
          </a:xfrm>
          <a:prstGeom prst="rect">
            <a:avLst/>
          </a:prstGeom>
        </p:spPr>
        <p:txBody>
          <a:bodyPr wrap="square">
            <a:spAutoFit/>
          </a:bodyPr>
          <a:lstStyle/>
          <a:p>
            <a:pPr algn="just">
              <a:lnSpc>
                <a:spcPct val="107000"/>
              </a:lnSpc>
              <a:spcAft>
                <a:spcPts val="800"/>
              </a:spcAft>
            </a:pPr>
            <a:r>
              <a:rPr lang="uk-UA" sz="2200" b="1" dirty="0" err="1" smtClean="0">
                <a:latin typeface="Times New Roman" panose="02020603050405020304" pitchFamily="18" charset="0"/>
                <a:ea typeface="Calibri" panose="020F0502020204030204" pitchFamily="34" charset="0"/>
                <a:cs typeface="Times New Roman" panose="02020603050405020304" pitchFamily="18" charset="0"/>
              </a:rPr>
              <a:t>м.Бібрку</a:t>
            </a:r>
            <a:r>
              <a:rPr lang="uk-UA" sz="2200" b="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uk-UA" sz="2200" b="1" dirty="0" err="1" smtClean="0">
                <a:latin typeface="Times New Roman" panose="02020603050405020304" pitchFamily="18" charset="0"/>
                <a:ea typeface="Calibri" panose="020F0502020204030204" pitchFamily="34" charset="0"/>
                <a:cs typeface="Times New Roman" panose="02020603050405020304" pitchFamily="18" charset="0"/>
              </a:rPr>
              <a:t>с.Шпильчину</a:t>
            </a:r>
            <a:r>
              <a:rPr lang="uk-UA" sz="2200" dirty="0">
                <a:latin typeface="Times New Roman" panose="02020603050405020304" pitchFamily="18" charset="0"/>
                <a:ea typeface="Calibri" panose="020F0502020204030204" pitchFamily="34" charset="0"/>
                <a:cs typeface="Times New Roman" panose="02020603050405020304" pitchFamily="18" charset="0"/>
              </a:rPr>
              <a:t>, </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uk-UA" sz="22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Великоглібовицький</a:t>
            </a:r>
            <a:r>
              <a:rPr lang="uk-UA" sz="2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 </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Великі Глібовичі</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Волощина</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Підмонастир</a:t>
            </a:r>
            <a:endParaRPr lang="uk-UA"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кутник 5"/>
          <p:cNvSpPr/>
          <p:nvPr/>
        </p:nvSpPr>
        <p:spPr>
          <a:xfrm>
            <a:off x="3313611" y="2944396"/>
            <a:ext cx="2669178" cy="3141245"/>
          </a:xfrm>
          <a:prstGeom prst="rect">
            <a:avLst/>
          </a:prstGeom>
        </p:spPr>
        <p:txBody>
          <a:bodyPr wrap="square">
            <a:spAutoFit/>
          </a:bodyPr>
          <a:lstStyle/>
          <a:p>
            <a:pPr marL="457200">
              <a:lnSpc>
                <a:spcPct val="107000"/>
              </a:lnSpc>
              <a:spcAft>
                <a:spcPts val="750"/>
              </a:spcAft>
            </a:pPr>
            <a:r>
              <a:rPr lang="uk-UA" sz="22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Ланівський</a:t>
            </a:r>
            <a:r>
              <a:rPr lang="uk-UA" sz="2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Лани</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Благодатівка</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Гончарів</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Любешка</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Серники</a:t>
            </a:r>
            <a:endParaRPr lang="uk-UA"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кутник 6"/>
          <p:cNvSpPr/>
          <p:nvPr/>
        </p:nvSpPr>
        <p:spPr>
          <a:xfrm>
            <a:off x="5769428" y="3139924"/>
            <a:ext cx="3065417" cy="2658548"/>
          </a:xfrm>
          <a:prstGeom prst="rect">
            <a:avLst/>
          </a:prstGeom>
        </p:spPr>
        <p:txBody>
          <a:bodyPr wrap="square">
            <a:spAutoFit/>
          </a:bodyPr>
          <a:lstStyle/>
          <a:p>
            <a:pPr marL="457200">
              <a:lnSpc>
                <a:spcPct val="107000"/>
              </a:lnSpc>
              <a:spcAft>
                <a:spcPts val="750"/>
              </a:spcAft>
            </a:pPr>
            <a:r>
              <a:rPr lang="uk-UA" sz="22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Романівський</a:t>
            </a:r>
            <a:r>
              <a:rPr lang="uk-UA" sz="2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Романів</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Підгородище</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Під’ярків</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Селиська</a:t>
            </a:r>
            <a:endParaRPr lang="uk-UA"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кутник 7"/>
          <p:cNvSpPr/>
          <p:nvPr/>
        </p:nvSpPr>
        <p:spPr>
          <a:xfrm>
            <a:off x="8680267" y="2841804"/>
            <a:ext cx="3309258" cy="3690882"/>
          </a:xfrm>
          <a:prstGeom prst="rect">
            <a:avLst/>
          </a:prstGeom>
        </p:spPr>
        <p:txBody>
          <a:bodyPr wrap="square">
            <a:spAutoFit/>
          </a:bodyPr>
          <a:lstStyle/>
          <a:p>
            <a:pPr marL="457200">
              <a:lnSpc>
                <a:spcPct val="107000"/>
              </a:lnSpc>
              <a:spcAft>
                <a:spcPts val="750"/>
              </a:spcAft>
            </a:pPr>
            <a:r>
              <a:rPr lang="uk-UA" sz="22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Свірзький</a:t>
            </a:r>
            <a:r>
              <a:rPr lang="uk-UA" sz="2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Свірж</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Глібовичі</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Грабник</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Задубина</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Копань</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Мивсева</a:t>
            </a:r>
            <a:endParaRPr lang="uk-UA"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uk-UA" sz="2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Підвисоке</a:t>
            </a:r>
            <a:endParaRPr lang="uk-UA"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39337" y="142758"/>
            <a:ext cx="394655" cy="497322"/>
          </a:xfrm>
          <a:prstGeom prst="rect">
            <a:avLst/>
          </a:prstGeom>
          <a:noFill/>
        </p:spPr>
      </p:pic>
    </p:spTree>
    <p:extLst>
      <p:ext uri="{BB962C8B-B14F-4D97-AF65-F5344CB8AC3E}">
        <p14:creationId xmlns:p14="http://schemas.microsoft.com/office/powerpoint/2010/main" val="1308050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95222"/>
            <a:ext cx="11043611" cy="604311"/>
          </a:xfrm>
        </p:spPr>
        <p:txBody>
          <a:bodyPr>
            <a:normAutofit fontScale="90000"/>
          </a:bodyPr>
          <a:lstStyle/>
          <a:p>
            <a:pPr lvl="0" algn="ctr" defTabSz="914400">
              <a:lnSpc>
                <a:spcPct val="107000"/>
              </a:lnSpc>
              <a:spcBef>
                <a:spcPts val="0"/>
              </a:spcBef>
              <a:spcAft>
                <a:spcPts val="800"/>
              </a:spcAft>
            </a:pPr>
            <a:r>
              <a:rPr lang="uk-UA"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Залишки освітньої субвенції</a:t>
            </a:r>
            <a:r>
              <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r>
            <a:br>
              <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uk-UA" b="1" dirty="0" smtClean="0">
                <a:solidFill>
                  <a:srgbClr val="FF0000"/>
                </a:solidFill>
                <a:latin typeface="Times New Roman" panose="02020603050405020304" pitchFamily="18" charset="0"/>
                <a:cs typeface="Times New Roman" panose="02020603050405020304" pitchFamily="18" charset="0"/>
              </a:rPr>
              <a:t>Оновлення навчально-матеріальної бази ЗО</a:t>
            </a:r>
            <a:endParaRPr lang="uk-UA" b="1" dirty="0">
              <a:solidFill>
                <a:srgbClr val="FF00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963" y="1413163"/>
            <a:ext cx="3901519" cy="2926139"/>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4973" y="4053541"/>
            <a:ext cx="3442588" cy="2581941"/>
          </a:xfrm>
          <a:prstGeom prst="rect">
            <a:avLst/>
          </a:prstGeom>
        </p:spPr>
      </p:pic>
      <p:sp>
        <p:nvSpPr>
          <p:cNvPr id="3" name="Прямоугольник 2"/>
          <p:cNvSpPr/>
          <p:nvPr/>
        </p:nvSpPr>
        <p:spPr>
          <a:xfrm>
            <a:off x="6014435" y="1551721"/>
            <a:ext cx="5706510" cy="4381712"/>
          </a:xfrm>
          <a:prstGeom prst="rect">
            <a:avLst/>
          </a:prstGeom>
        </p:spPr>
        <p:txBody>
          <a:bodyPr wrap="square">
            <a:spAutoFit/>
          </a:bodyPr>
          <a:lstStyle/>
          <a:p>
            <a:pPr>
              <a:lnSpc>
                <a:spcPct val="107000"/>
              </a:lnSpc>
              <a:spcAft>
                <a:spcPts val="800"/>
              </a:spcAft>
            </a:pPr>
            <a:r>
              <a:rPr lang="uk-UA"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Принтери </a:t>
            </a: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6 шт.</a:t>
            </a:r>
            <a:endPar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Електричні швейні машинки – 6 шт.</a:t>
            </a:r>
            <a:endPar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Мультимедійні комплекси – 2 шт.</a:t>
            </a:r>
            <a:endPar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Ноутбуки – 7 шт.</a:t>
            </a:r>
            <a:endPar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Ламінатори</a:t>
            </a: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2 </a:t>
            </a:r>
            <a:r>
              <a:rPr lang="uk-UA" sz="24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шт</a:t>
            </a:r>
            <a:endPar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Електрична плита – 1 шт</a:t>
            </a:r>
            <a:r>
              <a:rPr lang="uk-UA" sz="2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defTabSz="457200">
              <a:lnSpc>
                <a:spcPct val="106000"/>
              </a:lnSpc>
              <a:spcBef>
                <a:spcPts val="1000"/>
              </a:spcBef>
              <a:buClr>
                <a:srgbClr val="549E39"/>
              </a:buClr>
              <a:buSzPct val="80000"/>
            </a:pPr>
            <a:r>
              <a:rPr lang="uk-UA"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Придбання меблів та наборів реактивів для хімічного кабінету у ЗЗСО І-ІІІ ст. </a:t>
            </a:r>
            <a:r>
              <a:rPr lang="uk-UA" sz="24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с.Свірж</a:t>
            </a:r>
            <a:endParaRPr lang="uk-UA"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4640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20203"/>
            <a:ext cx="11003804" cy="1320800"/>
          </a:xfrm>
        </p:spPr>
        <p:txBody>
          <a:bodyPr/>
          <a:lstStyle/>
          <a:p>
            <a:pPr algn="ctr"/>
            <a:r>
              <a:rPr lang="uk-UA" b="1" dirty="0" err="1" smtClean="0">
                <a:solidFill>
                  <a:srgbClr val="FF0000"/>
                </a:solidFill>
                <a:latin typeface="Times New Roman" panose="02020603050405020304" pitchFamily="18" charset="0"/>
                <a:cs typeface="Times New Roman" panose="02020603050405020304" pitchFamily="18" charset="0"/>
              </a:rPr>
              <a:t>Зреалізовані</a:t>
            </a:r>
            <a:r>
              <a:rPr lang="uk-UA" b="1" dirty="0" smtClean="0">
                <a:solidFill>
                  <a:srgbClr val="FF0000"/>
                </a:solidFill>
                <a:latin typeface="Times New Roman" panose="02020603050405020304" pitchFamily="18" charset="0"/>
                <a:cs typeface="Times New Roman" panose="02020603050405020304" pitchFamily="18" charset="0"/>
              </a:rPr>
              <a:t> </a:t>
            </a:r>
            <a:r>
              <a:rPr lang="uk-UA" b="1" dirty="0" err="1" smtClean="0">
                <a:solidFill>
                  <a:srgbClr val="FF0000"/>
                </a:solidFill>
                <a:latin typeface="Times New Roman" panose="02020603050405020304" pitchFamily="18" charset="0"/>
                <a:cs typeface="Times New Roman" panose="02020603050405020304" pitchFamily="18" charset="0"/>
              </a:rPr>
              <a:t>проєкти</a:t>
            </a:r>
            <a:r>
              <a:rPr lang="uk-UA" b="1" dirty="0" smtClean="0">
                <a:solidFill>
                  <a:srgbClr val="FF0000"/>
                </a:solidFill>
                <a:latin typeface="Times New Roman" panose="02020603050405020304" pitchFamily="18" charset="0"/>
                <a:cs typeface="Times New Roman" panose="02020603050405020304" pitchFamily="18" charset="0"/>
              </a:rPr>
              <a:t>, </a:t>
            </a:r>
            <a:r>
              <a:rPr lang="uk-UA" b="1" dirty="0" err="1" smtClean="0">
                <a:solidFill>
                  <a:srgbClr val="FF0000"/>
                </a:solidFill>
                <a:latin typeface="Times New Roman" panose="02020603050405020304" pitchFamily="18" charset="0"/>
                <a:cs typeface="Times New Roman" panose="02020603050405020304" pitchFamily="18" charset="0"/>
              </a:rPr>
              <a:t>співфінансовані</a:t>
            </a:r>
            <a:r>
              <a:rPr lang="uk-UA" b="1" dirty="0" smtClean="0">
                <a:solidFill>
                  <a:srgbClr val="FF0000"/>
                </a:solidFill>
                <a:latin typeface="Times New Roman" panose="02020603050405020304" pitchFamily="18" charset="0"/>
                <a:cs typeface="Times New Roman" panose="02020603050405020304" pitchFamily="18" charset="0"/>
              </a:rPr>
              <a:t> </a:t>
            </a:r>
            <a:br>
              <a:rPr lang="uk-UA" b="1" dirty="0" smtClean="0">
                <a:solidFill>
                  <a:srgbClr val="FF0000"/>
                </a:solidFill>
                <a:latin typeface="Times New Roman" panose="02020603050405020304" pitchFamily="18" charset="0"/>
                <a:cs typeface="Times New Roman" panose="02020603050405020304" pitchFamily="18" charset="0"/>
              </a:rPr>
            </a:br>
            <a:r>
              <a:rPr lang="uk-UA" b="1" dirty="0" err="1" smtClean="0">
                <a:solidFill>
                  <a:srgbClr val="FF0000"/>
                </a:solidFill>
                <a:latin typeface="Times New Roman" panose="02020603050405020304" pitchFamily="18" charset="0"/>
                <a:cs typeface="Times New Roman" panose="02020603050405020304" pitchFamily="18" charset="0"/>
              </a:rPr>
              <a:t>Бібрською</a:t>
            </a:r>
            <a:r>
              <a:rPr lang="uk-UA" b="1" dirty="0" smtClean="0">
                <a:solidFill>
                  <a:srgbClr val="FF0000"/>
                </a:solidFill>
                <a:latin typeface="Times New Roman" panose="02020603050405020304" pitchFamily="18" charset="0"/>
                <a:cs typeface="Times New Roman" panose="02020603050405020304" pitchFamily="18" charset="0"/>
              </a:rPr>
              <a:t> міською радою</a:t>
            </a:r>
            <a:endParaRPr lang="uk-UA"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77334" y="1441003"/>
            <a:ext cx="11003804" cy="5127222"/>
          </a:xfrm>
        </p:spPr>
        <p:txBody>
          <a:bodyPr>
            <a:normAutofit fontScale="25000" lnSpcReduction="20000"/>
          </a:bodyPr>
          <a:lstStyle/>
          <a:p>
            <a:pPr lvl="0" algn="just">
              <a:lnSpc>
                <a:spcPct val="106000"/>
              </a:lnSpc>
              <a:buFont typeface="Wingdings" panose="05000000000000000000" pitchFamily="2" charset="2"/>
              <a:buChar char="q"/>
            </a:pPr>
            <a:r>
              <a:rPr lang="uk-UA" sz="1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Капітальний </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ремонт  даху ЗЗСО І-</a:t>
            </a:r>
            <a:r>
              <a:rPr lang="uk-UA" sz="1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ІІст</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a:t>
            </a:r>
            <a:r>
              <a:rPr lang="uk-UA" sz="1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Стоки  </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Перемишлянського району Львівської області</a:t>
            </a:r>
          </a:p>
          <a:p>
            <a:pPr algn="just">
              <a:lnSpc>
                <a:spcPct val="106000"/>
              </a:lnSpc>
              <a:buFont typeface="Wingdings" panose="05000000000000000000" pitchFamily="2" charset="2"/>
              <a:buChar char="q"/>
            </a:pP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Капітальний ремонт приміщень їдальні </a:t>
            </a:r>
            <a:r>
              <a:rPr lang="uk-UA" sz="1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Великоглібовицького</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ЗЗСО І-ІІІ ст. ім. Юліана </a:t>
            </a:r>
            <a:r>
              <a:rPr lang="uk-UA" sz="1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Головінського</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Перемишлянського району Львівської області</a:t>
            </a:r>
          </a:p>
          <a:p>
            <a:pPr lvl="0" algn="just">
              <a:lnSpc>
                <a:spcPct val="106000"/>
              </a:lnSpc>
              <a:buFont typeface="Wingdings" panose="05000000000000000000" pitchFamily="2" charset="2"/>
              <a:buChar char="q"/>
            </a:pPr>
            <a:r>
              <a:rPr lang="uk-UA" sz="1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Капітальний </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ремонт із заміною вікон та дверей в будівлі філії </a:t>
            </a:r>
            <a:r>
              <a:rPr lang="uk-UA" sz="1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Бібрського</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опорного закладу загальної середньої освіти І-ІІІ ступенів імені Уляни Кравченко села </a:t>
            </a:r>
            <a:r>
              <a:rPr lang="uk-UA" sz="1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Любешка</a:t>
            </a: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І-ІІ ступенів Перемишлянського району Львівської області</a:t>
            </a:r>
          </a:p>
          <a:p>
            <a:pPr lvl="0" algn="just">
              <a:lnSpc>
                <a:spcPct val="106000"/>
              </a:lnSpc>
              <a:spcAft>
                <a:spcPts val="800"/>
              </a:spcAft>
              <a:buFont typeface="Wingdings" panose="05000000000000000000" pitchFamily="2" charset="2"/>
              <a:buChar char="q"/>
            </a:pPr>
            <a:r>
              <a:rPr lang="uk-UA" sz="1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Капітальний ремонт зовнішньої сходової клітки з облаштуванням пришкільного відпочинкового простору у закладі загальної середньої освіти І-ІІІ ст. села Романів Перемишлянського району Львівської області</a:t>
            </a:r>
          </a:p>
          <a:p>
            <a:pPr marL="0" indent="0">
              <a:lnSpc>
                <a:spcPct val="106000"/>
              </a:lnSpc>
              <a:spcAft>
                <a:spcPts val="800"/>
              </a:spcAft>
              <a:buNone/>
            </a:pPr>
            <a:endParaRPr lang="uk-UA" sz="1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6000"/>
              </a:lnSpc>
              <a:spcAft>
                <a:spcPts val="800"/>
              </a:spcAft>
            </a:pPr>
            <a:r>
              <a:rPr lang="uk-UA" sz="11200" dirty="0">
                <a:latin typeface="Times New Roman" panose="02020603050405020304" pitchFamily="18" charset="0"/>
                <a:ea typeface="Calibri" panose="020F0502020204030204" pitchFamily="34" charset="0"/>
                <a:cs typeface="Times New Roman" panose="02020603050405020304" pitchFamily="18" charset="0"/>
              </a:rPr>
              <a:t> </a:t>
            </a:r>
          </a:p>
          <a:p>
            <a:endParaRPr lang="uk-UA" dirty="0"/>
          </a:p>
        </p:txBody>
      </p:sp>
    </p:spTree>
    <p:extLst>
      <p:ext uri="{BB962C8B-B14F-4D97-AF65-F5344CB8AC3E}">
        <p14:creationId xmlns:p14="http://schemas.microsoft.com/office/powerpoint/2010/main" val="1616027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90152"/>
            <a:ext cx="11248503" cy="759854"/>
          </a:xfrm>
        </p:spPr>
        <p:txBody>
          <a:bodyPr/>
          <a:lstStyle/>
          <a:p>
            <a:pPr algn="ctr"/>
            <a:r>
              <a:rPr lang="uk-UA" b="1" dirty="0">
                <a:solidFill>
                  <a:srgbClr val="FF0000"/>
                </a:solidFill>
                <a:latin typeface="Times New Roman" panose="02020603050405020304" pitchFamily="18" charset="0"/>
                <a:cs typeface="Times New Roman" panose="02020603050405020304" pitchFamily="18" charset="0"/>
              </a:rPr>
              <a:t>Реалізація </a:t>
            </a:r>
            <a:r>
              <a:rPr lang="uk-UA" b="1" dirty="0" err="1">
                <a:solidFill>
                  <a:srgbClr val="FF0000"/>
                </a:solidFill>
                <a:latin typeface="Times New Roman" panose="02020603050405020304" pitchFamily="18" charset="0"/>
                <a:cs typeface="Times New Roman" panose="02020603050405020304" pitchFamily="18" charset="0"/>
              </a:rPr>
              <a:t>мікропоєктів</a:t>
            </a:r>
            <a:endParaRPr lang="uk-UA"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8040" y="1202341"/>
            <a:ext cx="2472567" cy="4702622"/>
          </a:xfrm>
        </p:spPr>
      </p:pic>
      <p:pic>
        <p:nvPicPr>
          <p:cNvPr id="5" name="Рисунок 4"/>
          <p:cNvPicPr>
            <a:picLocks noChangeAspect="1"/>
          </p:cNvPicPr>
          <p:nvPr/>
        </p:nvPicPr>
        <p:blipFill>
          <a:blip r:embed="rId3"/>
          <a:stretch>
            <a:fillRect/>
          </a:stretch>
        </p:blipFill>
        <p:spPr>
          <a:xfrm>
            <a:off x="6118675" y="1202342"/>
            <a:ext cx="2348012" cy="4702621"/>
          </a:xfrm>
          <a:prstGeom prst="rect">
            <a:avLst/>
          </a:prstGeom>
        </p:spPr>
      </p:pic>
    </p:spTree>
    <p:extLst>
      <p:ext uri="{BB962C8B-B14F-4D97-AF65-F5344CB8AC3E}">
        <p14:creationId xmlns:p14="http://schemas.microsoft.com/office/powerpoint/2010/main" val="3811126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5161" y="485394"/>
            <a:ext cx="11037195" cy="716923"/>
          </a:xfrm>
        </p:spPr>
        <p:txBody>
          <a:bodyPr>
            <a:normAutofit fontScale="90000"/>
          </a:bodyPr>
          <a:lstStyle/>
          <a:p>
            <a:pPr algn="ctr"/>
            <a:r>
              <a:rPr lang="uk-UA" b="1" dirty="0" err="1" smtClean="0">
                <a:solidFill>
                  <a:srgbClr val="FF0000"/>
                </a:solidFill>
                <a:latin typeface="Times New Roman" panose="02020603050405020304" pitchFamily="18" charset="0"/>
                <a:cs typeface="Times New Roman" panose="02020603050405020304" pitchFamily="18" charset="0"/>
              </a:rPr>
              <a:t>Зреалізовані</a:t>
            </a:r>
            <a:r>
              <a:rPr lang="uk-UA" b="1" dirty="0" smtClean="0">
                <a:solidFill>
                  <a:srgbClr val="FF0000"/>
                </a:solidFill>
                <a:latin typeface="Times New Roman" panose="02020603050405020304" pitchFamily="18" charset="0"/>
                <a:cs typeface="Times New Roman" panose="02020603050405020304" pitchFamily="18" charset="0"/>
              </a:rPr>
              <a:t> </a:t>
            </a:r>
            <a:r>
              <a:rPr lang="uk-UA" b="1" dirty="0" err="1" smtClean="0">
                <a:solidFill>
                  <a:srgbClr val="FF0000"/>
                </a:solidFill>
                <a:latin typeface="Times New Roman" panose="02020603050405020304" pitchFamily="18" charset="0"/>
                <a:cs typeface="Times New Roman" panose="02020603050405020304" pitchFamily="18" charset="0"/>
              </a:rPr>
              <a:t>мікропроєкти</a:t>
            </a:r>
            <a:r>
              <a:rPr lang="uk-UA"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відділу освіти </a:t>
            </a:r>
            <a:r>
              <a:rPr lang="uk-UA" b="1" dirty="0" smtClean="0">
                <a:solidFill>
                  <a:srgbClr val="FF0000"/>
                </a:solidFill>
                <a:latin typeface="Times New Roman" panose="02020603050405020304" pitchFamily="18" charset="0"/>
                <a:cs typeface="Times New Roman" panose="02020603050405020304" pitchFamily="18" charset="0"/>
              </a:rPr>
              <a:t> </a:t>
            </a:r>
            <a:r>
              <a:rPr lang="uk-UA"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ОТГ</a:t>
            </a:r>
            <a:r>
              <a:rPr lang="uk-UA" sz="4000" dirty="0">
                <a:latin typeface="Times New Roman" panose="02020603050405020304" pitchFamily="18" charset="0"/>
                <a:ea typeface="Calibri" panose="020F0502020204030204" pitchFamily="34" charset="0"/>
                <a:cs typeface="Times New Roman" panose="02020603050405020304" pitchFamily="18" charset="0"/>
              </a:rPr>
              <a:t/>
            </a:r>
            <a:br>
              <a:rPr lang="uk-UA" sz="4000" dirty="0">
                <a:latin typeface="Times New Roman" panose="02020603050405020304" pitchFamily="18" charset="0"/>
                <a:ea typeface="Calibri" panose="020F0502020204030204" pitchFamily="34" charset="0"/>
                <a:cs typeface="Times New Roman" panose="02020603050405020304" pitchFamily="18" charset="0"/>
              </a:rPr>
            </a:br>
            <a:endParaRPr lang="uk-UA" sz="40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3030" y="1468192"/>
            <a:ext cx="11655381" cy="5782613"/>
          </a:xfrm>
        </p:spPr>
        <p:txBody>
          <a:bodyPr>
            <a:normAutofit fontScale="40000" lnSpcReduction="20000"/>
          </a:bodyPr>
          <a:lstStyle/>
          <a:p>
            <a:pPr>
              <a:lnSpc>
                <a:spcPct val="106000"/>
              </a:lnSpc>
              <a:spcAft>
                <a:spcPts val="800"/>
              </a:spcAft>
              <a:buFont typeface="Wingdings" panose="05000000000000000000" pitchFamily="2" charset="2"/>
              <a:buChar char="q"/>
              <a:tabLst>
                <a:tab pos="937260" algn="l"/>
                <a:tab pos="3060065" algn="ctr"/>
              </a:tabLst>
            </a:pPr>
            <a:r>
              <a:rPr lang="uk-UA" sz="7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Придбання </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звукопідсилювального обладнання для ЗЗСО І-ІІ ст. </a:t>
            </a:r>
            <a:r>
              <a:rPr lang="uk-UA" sz="7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с.Глібовичі</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Перемишлянського району Львівської області</a:t>
            </a:r>
          </a:p>
          <a:p>
            <a:pPr lvl="0" algn="just">
              <a:lnSpc>
                <a:spcPct val="106000"/>
              </a:lnSpc>
              <a:buFont typeface="Wingdings" panose="05000000000000000000" pitchFamily="2" charset="2"/>
              <a:buChar char="q"/>
            </a:pP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Придбання інтерактивного мультимедійного комплексу для ЗЗСО </a:t>
            </a:r>
            <a:r>
              <a:rPr lang="uk-UA" sz="7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І-ІІ ст</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sz="7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с.Стоки</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Перемишлянського району Львівської області</a:t>
            </a:r>
          </a:p>
          <a:p>
            <a:pPr lvl="0" algn="just">
              <a:lnSpc>
                <a:spcPct val="106000"/>
              </a:lnSpc>
              <a:buFont typeface="Wingdings" panose="05000000000000000000" pitchFamily="2" charset="2"/>
              <a:buChar char="q"/>
            </a:pPr>
            <a:r>
              <a:rPr lang="uk-UA" sz="7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Закупівля </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меблів для </a:t>
            </a:r>
            <a:r>
              <a:rPr lang="uk-UA" sz="7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їдальні </a:t>
            </a:r>
            <a:r>
              <a:rPr lang="uk-UA" sz="7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Бібрського</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ОЗЗСО І-ІІІ ст. ім. Уляни Кравченко Перемишлянського району Львівської області</a:t>
            </a:r>
          </a:p>
          <a:p>
            <a:pPr lvl="0" algn="just">
              <a:lnSpc>
                <a:spcPct val="106000"/>
              </a:lnSpc>
              <a:buFont typeface="Wingdings" panose="05000000000000000000" pitchFamily="2" charset="2"/>
              <a:buChar char="q"/>
            </a:pPr>
            <a:r>
              <a:rPr lang="uk-UA" sz="7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Придбання </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обладнання інвентарю та предметів довгострокового користування для їдальні </a:t>
            </a:r>
            <a:r>
              <a:rPr lang="uk-UA" sz="7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Великоглібовицького</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ЗЗСО І-ІІІ ст. ім. Юліана </a:t>
            </a:r>
            <a:r>
              <a:rPr lang="uk-UA" sz="7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Головінського</a:t>
            </a:r>
            <a:r>
              <a:rPr lang="uk-UA" sz="7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Перемишлянського району Львівської області</a:t>
            </a:r>
          </a:p>
          <a:p>
            <a:endParaRPr lang="uk-UA" dirty="0"/>
          </a:p>
        </p:txBody>
      </p:sp>
    </p:spTree>
    <p:extLst>
      <p:ext uri="{BB962C8B-B14F-4D97-AF65-F5344CB8AC3E}">
        <p14:creationId xmlns:p14="http://schemas.microsoft.com/office/powerpoint/2010/main" val="3400700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0"/>
            <a:ext cx="11248503" cy="746975"/>
          </a:xfrm>
        </p:spPr>
        <p:txBody>
          <a:bodyPr/>
          <a:lstStyle/>
          <a:p>
            <a:pPr algn="ctr"/>
            <a:r>
              <a:rPr lang="uk-UA" b="1" dirty="0" smtClean="0">
                <a:solidFill>
                  <a:srgbClr val="FF0000"/>
                </a:solidFill>
                <a:latin typeface="Times New Roman" panose="02020603050405020304" pitchFamily="18" charset="0"/>
                <a:cs typeface="Times New Roman" panose="02020603050405020304" pitchFamily="18" charset="0"/>
              </a:rPr>
              <a:t>Реалізація </a:t>
            </a:r>
            <a:r>
              <a:rPr lang="uk-UA" b="1" dirty="0" err="1" smtClean="0">
                <a:solidFill>
                  <a:srgbClr val="FF0000"/>
                </a:solidFill>
                <a:latin typeface="Times New Roman" panose="02020603050405020304" pitchFamily="18" charset="0"/>
                <a:cs typeface="Times New Roman" panose="02020603050405020304" pitchFamily="18" charset="0"/>
              </a:rPr>
              <a:t>мікропроєктів</a:t>
            </a:r>
            <a:endParaRPr lang="uk-UA" b="1" dirty="0">
              <a:solidFill>
                <a:srgbClr val="FF0000"/>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2464" y="1088635"/>
            <a:ext cx="3921660" cy="2941245"/>
          </a:xfr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11477" r="10422" b="19173"/>
          <a:stretch/>
        </p:blipFill>
        <p:spPr>
          <a:xfrm>
            <a:off x="7122017" y="961036"/>
            <a:ext cx="3953815" cy="3068844"/>
          </a:xfrm>
          <a:prstGeom prst="rect">
            <a:avLst/>
          </a:prstGeom>
        </p:spPr>
      </p:pic>
      <p:pic>
        <p:nvPicPr>
          <p:cNvPr id="7" name="Рисунок 6"/>
          <p:cNvPicPr>
            <a:picLocks noChangeAspect="1"/>
          </p:cNvPicPr>
          <p:nvPr/>
        </p:nvPicPr>
        <p:blipFill>
          <a:blip r:embed="rId4"/>
          <a:stretch>
            <a:fillRect/>
          </a:stretch>
        </p:blipFill>
        <p:spPr>
          <a:xfrm>
            <a:off x="3842190" y="4162023"/>
            <a:ext cx="4121253" cy="2938527"/>
          </a:xfrm>
          <a:prstGeom prst="rect">
            <a:avLst/>
          </a:prstGeom>
        </p:spPr>
      </p:pic>
    </p:spTree>
    <p:extLst>
      <p:ext uri="{BB962C8B-B14F-4D97-AF65-F5344CB8AC3E}">
        <p14:creationId xmlns:p14="http://schemas.microsoft.com/office/powerpoint/2010/main" val="1179537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302" y="158840"/>
            <a:ext cx="10877357" cy="1320800"/>
          </a:xfrm>
        </p:spPr>
        <p:txBody>
          <a:bodyPr/>
          <a:lstStyle/>
          <a:p>
            <a:pPr algn="ctr"/>
            <a:r>
              <a:rPr lang="uk-UA" b="1" dirty="0" smtClean="0">
                <a:solidFill>
                  <a:srgbClr val="FF0000"/>
                </a:solidFill>
                <a:latin typeface="Times New Roman" panose="02020603050405020304" pitchFamily="18" charset="0"/>
                <a:cs typeface="Times New Roman" panose="02020603050405020304" pitchFamily="18" charset="0"/>
              </a:rPr>
              <a:t>Забезпеченість стану протипожежної безпеки в ЗО</a:t>
            </a:r>
            <a:endParaRPr lang="uk-UA"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74302" y="1479640"/>
            <a:ext cx="10877356" cy="5193248"/>
          </a:xfrm>
        </p:spPr>
        <p:txBody>
          <a:bodyPr/>
          <a:lstStyle/>
          <a:p>
            <a:pPr lvl="0">
              <a:lnSpc>
                <a:spcPct val="106000"/>
              </a:lnSpc>
              <a:buFont typeface="Wingdings" panose="05000000000000000000" pitchFamily="2" charset="2"/>
              <a:buChar char="q"/>
            </a:pPr>
            <a:r>
              <a:rPr lang="uk-UA"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Закупівля вогнегасників </a:t>
            </a: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19 шт.</a:t>
            </a:r>
          </a:p>
          <a:p>
            <a:pPr lvl="0" algn="just">
              <a:lnSpc>
                <a:spcPct val="106000"/>
              </a:lnSpc>
              <a:buFont typeface="Wingdings" panose="05000000000000000000" pitchFamily="2" charset="2"/>
              <a:buChar char="q"/>
            </a:pP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Поточний ремонт </a:t>
            </a:r>
            <a:r>
              <a:rPr lang="uk-UA"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заземляючих</a:t>
            </a: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пристроїв блискавковідводів та контурів заземлення будівель  ЗЗСО Відділу освіти виконавчого комітету </a:t>
            </a:r>
            <a:r>
              <a:rPr lang="uk-UA"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міської ради </a:t>
            </a:r>
          </a:p>
          <a:p>
            <a:pPr lvl="0">
              <a:lnSpc>
                <a:spcPct val="106000"/>
              </a:lnSpc>
              <a:buFont typeface="Wingdings" panose="05000000000000000000" pitchFamily="2" charset="2"/>
              <a:buChar char="q"/>
            </a:pP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Перезарядка вогнегасників</a:t>
            </a:r>
          </a:p>
          <a:p>
            <a:pPr lvl="0" algn="just">
              <a:lnSpc>
                <a:spcPct val="106000"/>
              </a:lnSpc>
              <a:spcAft>
                <a:spcPts val="800"/>
              </a:spcAft>
              <a:buFont typeface="Wingdings" panose="05000000000000000000" pitchFamily="2" charset="2"/>
              <a:buChar char="q"/>
            </a:pP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Виготовлено проектно-кошторисну документацію на капітальний ремонт системи сигналізації </a:t>
            </a:r>
            <a:r>
              <a:rPr lang="uk-UA"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Бібрського</a:t>
            </a: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ОЗЗСО І-ІІІ ст. ім. Уляни Кравченко</a:t>
            </a:r>
            <a:endParaRPr lang="uk-UA"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31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656992" cy="1325563"/>
          </a:xfrm>
        </p:spPr>
        <p:txBody>
          <a:bodyPr/>
          <a:lstStyle/>
          <a:p>
            <a:r>
              <a:rPr lang="uk-UA" dirty="0" smtClean="0"/>
              <a:t>Дистанційне навчання</a:t>
            </a:r>
            <a:endParaRPr lang="uk-UA" dirty="0"/>
          </a:p>
        </p:txBody>
      </p:sp>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189" y="3331557"/>
            <a:ext cx="5692982" cy="3200740"/>
          </a:xfrm>
          <a:prstGeom prst="rect">
            <a:avLst/>
          </a:prstGeom>
        </p:spPr>
      </p:pic>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284" y="461983"/>
            <a:ext cx="4818012" cy="2936833"/>
          </a:xfrm>
          <a:prstGeom prst="rect">
            <a:avLst/>
          </a:prstGeom>
        </p:spPr>
      </p:pic>
    </p:spTree>
    <p:extLst>
      <p:ext uri="{BB962C8B-B14F-4D97-AF65-F5344CB8AC3E}">
        <p14:creationId xmlns:p14="http://schemas.microsoft.com/office/powerpoint/2010/main" val="4174162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6754" y="181665"/>
            <a:ext cx="976963" cy="1231112"/>
          </a:xfrm>
          <a:prstGeom prst="rect">
            <a:avLst/>
          </a:prstGeom>
          <a:noFill/>
        </p:spPr>
      </p:pic>
      <p:sp>
        <p:nvSpPr>
          <p:cNvPr id="4" name="Прямоугольник 3"/>
          <p:cNvSpPr/>
          <p:nvPr/>
        </p:nvSpPr>
        <p:spPr>
          <a:xfrm>
            <a:off x="2381224" y="1"/>
            <a:ext cx="7643866" cy="1200329"/>
          </a:xfrm>
          <a:prstGeom prst="rect">
            <a:avLst/>
          </a:prstGeom>
        </p:spPr>
        <p:txBody>
          <a:bodyPr wrap="square">
            <a:spAutoFit/>
          </a:bodyPr>
          <a:lstStyle/>
          <a:p>
            <a:pPr algn="ctr"/>
            <a:r>
              <a:rPr lang="uk-UA" sz="2400" b="1" dirty="0">
                <a:solidFill>
                  <a:srgbClr val="FF000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solidFill>
                <a:srgbClr val="FF0000"/>
              </a:solidFill>
            </a:endParaRPr>
          </a:p>
        </p:txBody>
      </p:sp>
      <p:sp>
        <p:nvSpPr>
          <p:cNvPr id="3" name="Прямокутник 2"/>
          <p:cNvSpPr/>
          <p:nvPr/>
        </p:nvSpPr>
        <p:spPr>
          <a:xfrm>
            <a:off x="744583" y="1412777"/>
            <a:ext cx="10894423" cy="5038559"/>
          </a:xfrm>
          <a:prstGeom prst="rect">
            <a:avLst/>
          </a:prstGeom>
        </p:spPr>
        <p:txBody>
          <a:bodyPr wrap="square">
            <a:spAutoFit/>
          </a:bodyPr>
          <a:lstStyle/>
          <a:p>
            <a:pPr>
              <a:lnSpc>
                <a:spcPct val="107000"/>
              </a:lnSpc>
              <a:spcAft>
                <a:spcPts val="800"/>
              </a:spcAft>
            </a:pPr>
            <a:r>
              <a:rPr lang="uk-UA" sz="2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Функція культури виражається у здатності об’єднувати людей незалежно від їх світоглядної  та ідеологічної орієнтації, збагачувати живий зв’язок поколінь, закладати міцний фундамент становлення духовності людини  для розширення її контактів з навколишнім середовищем.</a:t>
            </a:r>
            <a:endParaRPr lang="uk-UA" sz="22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При відділі  культури </a:t>
            </a:r>
            <a:r>
              <a:rPr lang="uk-UA" sz="2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громади функціонує: Народний дім </a:t>
            </a:r>
            <a:r>
              <a:rPr lang="uk-UA" sz="2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м.Бібрки</a:t>
            </a:r>
            <a:r>
              <a:rPr lang="uk-UA" sz="2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uk-UA" sz="2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Бібрська</a:t>
            </a:r>
            <a:r>
              <a:rPr lang="uk-UA" sz="2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музична школа, Комунальний заклад «Публічна бібліотека </a:t>
            </a:r>
            <a:r>
              <a:rPr lang="uk-UA" sz="2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міської ради», одинадцять  Народних домів, дев’ять бібліотек - філій, один бібліотечний пункт.</a:t>
            </a:r>
            <a:endParaRPr lang="uk-UA" sz="22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Структурну основу культурних закладів складають: 50 колективів художньої самодіяльності, у тому числі 5 зі званням «народний», один «зразковий» колективи.</a:t>
            </a:r>
            <a:endParaRPr lang="uk-UA" sz="22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r>
              <a:rPr lang="uk-UA" sz="2200" b="1" dirty="0">
                <a:solidFill>
                  <a:srgbClr val="7030A0"/>
                </a:solidFill>
                <a:latin typeface="Times New Roman" panose="02020603050405020304" pitchFamily="18" charset="0"/>
                <a:ea typeface="Calibri" panose="020F0502020204030204" pitchFamily="34" charset="0"/>
              </a:rPr>
              <a:t>   2020 рік – рік роботи в</a:t>
            </a:r>
            <a:r>
              <a:rPr lang="uk-UA" sz="2200" b="1" dirty="0">
                <a:solidFill>
                  <a:srgbClr val="7030A0"/>
                </a:solidFill>
                <a:latin typeface="Times New Roman" panose="02020603050405020304" pitchFamily="18" charset="0"/>
                <a:ea typeface="Times New Roman" panose="02020603050405020304" pitchFamily="18" charset="0"/>
              </a:rPr>
              <a:t> умовах карантину, працівники культури освоїли нові форми і методи роботи, працювали в різних форматах: в онлайн-конкурсах, онлайн-нарадах, </a:t>
            </a:r>
            <a:r>
              <a:rPr lang="uk-UA" sz="2200" b="1" dirty="0" err="1">
                <a:solidFill>
                  <a:srgbClr val="7030A0"/>
                </a:solidFill>
                <a:latin typeface="Times New Roman" panose="02020603050405020304" pitchFamily="18" charset="0"/>
                <a:ea typeface="Times New Roman" panose="02020603050405020304" pitchFamily="18" charset="0"/>
              </a:rPr>
              <a:t>вебінарах</a:t>
            </a:r>
            <a:r>
              <a:rPr lang="uk-UA" sz="2200" b="1" dirty="0">
                <a:solidFill>
                  <a:srgbClr val="7030A0"/>
                </a:solidFill>
                <a:latin typeface="Times New Roman" panose="02020603050405020304" pitchFamily="18" charset="0"/>
                <a:ea typeface="Times New Roman" panose="02020603050405020304" pitchFamily="18" charset="0"/>
              </a:rPr>
              <a:t>.</a:t>
            </a:r>
            <a:endParaRPr lang="uk-UA" sz="2200" b="1" dirty="0">
              <a:solidFill>
                <a:srgbClr val="7030A0"/>
              </a:solidFill>
            </a:endParaRPr>
          </a:p>
        </p:txBody>
      </p:sp>
    </p:spTree>
    <p:extLst>
      <p:ext uri="{BB962C8B-B14F-4D97-AF65-F5344CB8AC3E}">
        <p14:creationId xmlns:p14="http://schemas.microsoft.com/office/powerpoint/2010/main" val="3604349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6754" y="46002"/>
            <a:ext cx="1001870" cy="1200329"/>
          </a:xfrm>
          <a:prstGeom prst="rect">
            <a:avLst/>
          </a:prstGeom>
          <a:noFill/>
        </p:spPr>
      </p:pic>
      <p:sp>
        <p:nvSpPr>
          <p:cNvPr id="3" name="Прямоугольник 2"/>
          <p:cNvSpPr/>
          <p:nvPr/>
        </p:nvSpPr>
        <p:spPr>
          <a:xfrm>
            <a:off x="2381224" y="1"/>
            <a:ext cx="7643866" cy="1200329"/>
          </a:xfrm>
          <a:prstGeom prst="rect">
            <a:avLst/>
          </a:prstGeom>
        </p:spPr>
        <p:txBody>
          <a:bodyPr wrap="square">
            <a:spAutoFit/>
          </a:bodyPr>
          <a:lstStyle/>
          <a:p>
            <a:pPr algn="ctr"/>
            <a:r>
              <a:rPr lang="uk-UA" sz="2400" b="1" dirty="0">
                <a:solidFill>
                  <a:srgbClr val="FF000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solidFill>
                <a:srgbClr val="FF0000"/>
              </a:solidFill>
            </a:endParaRPr>
          </a:p>
        </p:txBody>
      </p:sp>
      <p:sp>
        <p:nvSpPr>
          <p:cNvPr id="270337" name="Rectangle 1"/>
          <p:cNvSpPr>
            <a:spLocks noChangeArrowheads="1"/>
          </p:cNvSpPr>
          <p:nvPr/>
        </p:nvSpPr>
        <p:spPr bwMode="auto">
          <a:xfrm>
            <a:off x="561703" y="1246331"/>
            <a:ext cx="11416937"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ru-RU" sz="2000" b="1" dirty="0"/>
          </a:p>
          <a:p>
            <a:r>
              <a:rPr lang="uk-UA" sz="2200" b="1" dirty="0">
                <a:solidFill>
                  <a:srgbClr val="7030A0"/>
                </a:solidFill>
              </a:rPr>
              <a:t>Реалізовані </a:t>
            </a:r>
            <a:r>
              <a:rPr lang="uk-UA" sz="2200" b="1" dirty="0" err="1">
                <a:solidFill>
                  <a:srgbClr val="7030A0"/>
                </a:solidFill>
              </a:rPr>
              <a:t>проєкти</a:t>
            </a:r>
            <a:r>
              <a:rPr lang="uk-UA" sz="2200" b="1" dirty="0">
                <a:solidFill>
                  <a:srgbClr val="7030A0"/>
                </a:solidFill>
              </a:rPr>
              <a:t>: </a:t>
            </a:r>
          </a:p>
          <a:p>
            <a:pPr lvl="0"/>
            <a:r>
              <a:rPr lang="uk-UA" sz="2200" b="1" dirty="0">
                <a:solidFill>
                  <a:srgbClr val="7030A0"/>
                </a:solidFill>
              </a:rPr>
              <a:t>«Капітальний ремонт даху НД </a:t>
            </a:r>
            <a:r>
              <a:rPr lang="uk-UA" sz="2200" b="1" dirty="0" err="1">
                <a:solidFill>
                  <a:srgbClr val="7030A0"/>
                </a:solidFill>
              </a:rPr>
              <a:t>с.Волощина</a:t>
            </a:r>
            <a:r>
              <a:rPr lang="uk-UA" sz="2200" b="1" dirty="0">
                <a:solidFill>
                  <a:srgbClr val="7030A0"/>
                </a:solidFill>
              </a:rPr>
              <a:t>» ; </a:t>
            </a:r>
          </a:p>
          <a:p>
            <a:pPr lvl="0"/>
            <a:r>
              <a:rPr lang="uk-UA" sz="2200" b="1" dirty="0">
                <a:solidFill>
                  <a:srgbClr val="7030A0"/>
                </a:solidFill>
              </a:rPr>
              <a:t>«Капітальний ремонт сцени із заміною електрики в НД </a:t>
            </a:r>
            <a:r>
              <a:rPr lang="uk-UA" sz="2200" b="1" dirty="0" err="1">
                <a:solidFill>
                  <a:srgbClr val="7030A0"/>
                </a:solidFill>
              </a:rPr>
              <a:t>с.Романів</a:t>
            </a:r>
            <a:r>
              <a:rPr lang="uk-UA" sz="2200" b="1" dirty="0">
                <a:solidFill>
                  <a:srgbClr val="7030A0"/>
                </a:solidFill>
              </a:rPr>
              <a:t>»; - -- «Капітальний ремонт приміщень корпусу №1 </a:t>
            </a:r>
            <a:r>
              <a:rPr lang="uk-UA" sz="2200" b="1" dirty="0" err="1">
                <a:solidFill>
                  <a:srgbClr val="7030A0"/>
                </a:solidFill>
              </a:rPr>
              <a:t>Бібрської</a:t>
            </a:r>
            <a:r>
              <a:rPr lang="uk-UA" sz="2200" b="1" dirty="0">
                <a:solidFill>
                  <a:srgbClr val="7030A0"/>
                </a:solidFill>
              </a:rPr>
              <a:t> музичної школи з заміною електромереж та встановленням енергоощадного обладнання»; «Придбання обладнання для створення інформаційного центру в КЗ «Публічна бібліотека </a:t>
            </a:r>
            <a:r>
              <a:rPr lang="uk-UA" sz="2200" b="1" dirty="0" err="1">
                <a:solidFill>
                  <a:srgbClr val="7030A0"/>
                </a:solidFill>
              </a:rPr>
              <a:t>Бібрської</a:t>
            </a:r>
            <a:r>
              <a:rPr lang="uk-UA" sz="2200" b="1" dirty="0">
                <a:solidFill>
                  <a:srgbClr val="7030A0"/>
                </a:solidFill>
              </a:rPr>
              <a:t> міської ради». </a:t>
            </a:r>
          </a:p>
          <a:p>
            <a:r>
              <a:rPr lang="uk-UA" sz="2200" b="1" dirty="0">
                <a:solidFill>
                  <a:srgbClr val="7030A0"/>
                </a:solidFill>
              </a:rPr>
              <a:t> </a:t>
            </a:r>
          </a:p>
          <a:p>
            <a:r>
              <a:rPr lang="uk-UA" sz="2200" b="1" dirty="0">
                <a:solidFill>
                  <a:srgbClr val="7030A0"/>
                </a:solidFill>
              </a:rPr>
              <a:t>Переможці в конкурсах </a:t>
            </a:r>
          </a:p>
          <a:p>
            <a:pPr lvl="0"/>
            <a:r>
              <a:rPr lang="uk-UA" sz="2200" b="1" dirty="0">
                <a:solidFill>
                  <a:srgbClr val="7030A0"/>
                </a:solidFill>
              </a:rPr>
              <a:t>Народний дім </a:t>
            </a:r>
            <a:r>
              <a:rPr lang="uk-UA" sz="2200" b="1" dirty="0" err="1">
                <a:solidFill>
                  <a:srgbClr val="7030A0"/>
                </a:solidFill>
              </a:rPr>
              <a:t>м.Бібрки</a:t>
            </a:r>
            <a:r>
              <a:rPr lang="uk-UA" sz="2200" b="1" dirty="0">
                <a:solidFill>
                  <a:srgbClr val="7030A0"/>
                </a:solidFill>
              </a:rPr>
              <a:t> – міні-гранти «Активуйся» (придбали 50 розкладних крісел); </a:t>
            </a:r>
          </a:p>
          <a:p>
            <a:pPr lvl="0"/>
            <a:r>
              <a:rPr lang="uk-UA" sz="2200" b="1" dirty="0">
                <a:solidFill>
                  <a:srgbClr val="7030A0"/>
                </a:solidFill>
              </a:rPr>
              <a:t>Народний дім </a:t>
            </a:r>
            <a:r>
              <a:rPr lang="uk-UA" sz="2200" b="1" dirty="0" err="1">
                <a:solidFill>
                  <a:srgbClr val="7030A0"/>
                </a:solidFill>
              </a:rPr>
              <a:t>с.Любешка</a:t>
            </a:r>
            <a:r>
              <a:rPr lang="uk-UA" sz="2200" b="1" dirty="0">
                <a:solidFill>
                  <a:srgbClr val="7030A0"/>
                </a:solidFill>
              </a:rPr>
              <a:t> – «ТОП -10 Народних домів Львівщини» – </a:t>
            </a:r>
          </a:p>
          <a:p>
            <a:pPr lvl="0"/>
            <a:r>
              <a:rPr lang="uk-UA" sz="2200" b="1" dirty="0">
                <a:solidFill>
                  <a:srgbClr val="7030A0"/>
                </a:solidFill>
              </a:rPr>
              <a:t>( придбали сценічні костюми для Народного фольклорного ансамблю "Родина», музичні інструменти, жалюзі, розкладні крісла); </a:t>
            </a:r>
          </a:p>
          <a:p>
            <a:r>
              <a:rPr lang="uk-UA" sz="2200" b="1" dirty="0" err="1">
                <a:solidFill>
                  <a:srgbClr val="7030A0"/>
                </a:solidFill>
              </a:rPr>
              <a:t>Бібрська</a:t>
            </a:r>
            <a:r>
              <a:rPr lang="uk-UA" sz="2200" b="1" dirty="0">
                <a:solidFill>
                  <a:srgbClr val="7030A0"/>
                </a:solidFill>
              </a:rPr>
              <a:t> музична школа – «ТОП – 10 мистецьких шкіл Львівщини» (придбали мультимедійні засоби для занять з музично-теоретичних дисциплін).</a:t>
            </a:r>
            <a:endParaRPr lang="ru-RU" sz="2200" b="1" dirty="0">
              <a:solidFill>
                <a:srgbClr val="7030A0"/>
              </a:solidFill>
            </a:endParaRPr>
          </a:p>
        </p:txBody>
      </p:sp>
    </p:spTree>
    <p:extLst>
      <p:ext uri="{BB962C8B-B14F-4D97-AF65-F5344CB8AC3E}">
        <p14:creationId xmlns:p14="http://schemas.microsoft.com/office/powerpoint/2010/main" val="97779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1224" y="1"/>
            <a:ext cx="7643866" cy="1200329"/>
          </a:xfrm>
          <a:prstGeom prst="rect">
            <a:avLst/>
          </a:prstGeom>
        </p:spPr>
        <p:txBody>
          <a:bodyPr wrap="square">
            <a:spAutoFit/>
          </a:bodyPr>
          <a:lstStyle/>
          <a:p>
            <a:pPr algn="ctr"/>
            <a:r>
              <a:rPr lang="uk-UA" sz="2400" b="1" dirty="0">
                <a:solidFill>
                  <a:srgbClr val="FF000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solidFill>
                <a:srgbClr val="FF0000"/>
              </a:solidFill>
            </a:endParaRPr>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631504" y="47609"/>
            <a:ext cx="857224" cy="1080224"/>
          </a:xfrm>
          <a:prstGeom prst="rect">
            <a:avLst/>
          </a:prstGeom>
          <a:noFill/>
        </p:spPr>
      </p:pic>
      <p:sp>
        <p:nvSpPr>
          <p:cNvPr id="183297" name="Rectangle 1"/>
          <p:cNvSpPr>
            <a:spLocks noChangeArrowheads="1"/>
          </p:cNvSpPr>
          <p:nvPr/>
        </p:nvSpPr>
        <p:spPr bwMode="auto">
          <a:xfrm>
            <a:off x="1525563" y="1164134"/>
            <a:ext cx="91440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uk-UA" sz="1900" b="1" dirty="0">
                <a:solidFill>
                  <a:srgbClr val="0070C0"/>
                </a:solidFill>
              </a:rPr>
              <a:t>Розвиток туризму</a:t>
            </a:r>
          </a:p>
          <a:p>
            <a:r>
              <a:rPr lang="uk-UA" sz="1900" b="1" dirty="0">
                <a:solidFill>
                  <a:srgbClr val="0070C0"/>
                </a:solidFill>
              </a:rPr>
              <a:t>Однією зі стратегічних цілей розвитку громади є розвиток туризму. У 2020 році у цьому напрямку в </a:t>
            </a:r>
            <a:r>
              <a:rPr lang="uk-UA" sz="1900" b="1" dirty="0" err="1">
                <a:solidFill>
                  <a:srgbClr val="0070C0"/>
                </a:solidFill>
              </a:rPr>
              <a:t>Бібрській</a:t>
            </a:r>
            <a:r>
              <a:rPr lang="uk-UA" sz="1900" b="1" dirty="0">
                <a:solidFill>
                  <a:srgbClr val="0070C0"/>
                </a:solidFill>
              </a:rPr>
              <a:t> громаді здійснено такі заходи: </a:t>
            </a:r>
          </a:p>
          <a:p>
            <a:pPr lvl="0"/>
            <a:r>
              <a:rPr lang="uk-UA" sz="1900" b="1" dirty="0">
                <a:solidFill>
                  <a:srgbClr val="0070C0"/>
                </a:solidFill>
              </a:rPr>
              <a:t>Підписано меморандум про співпрацю для створення туристичного кластера «Львівське Опілля» між </a:t>
            </a:r>
            <a:r>
              <a:rPr lang="uk-UA" sz="1900" b="1" dirty="0" err="1">
                <a:solidFill>
                  <a:srgbClr val="0070C0"/>
                </a:solidFill>
              </a:rPr>
              <a:t>Давидівською</a:t>
            </a:r>
            <a:r>
              <a:rPr lang="uk-UA" sz="1900" b="1" dirty="0">
                <a:solidFill>
                  <a:srgbClr val="0070C0"/>
                </a:solidFill>
              </a:rPr>
              <a:t> сільською радою, </a:t>
            </a:r>
            <a:r>
              <a:rPr lang="uk-UA" sz="1900" b="1" dirty="0" err="1">
                <a:solidFill>
                  <a:srgbClr val="0070C0"/>
                </a:solidFill>
              </a:rPr>
              <a:t>Розвадівською</a:t>
            </a:r>
            <a:r>
              <a:rPr lang="uk-UA" sz="1900" b="1" dirty="0">
                <a:solidFill>
                  <a:srgbClr val="0070C0"/>
                </a:solidFill>
              </a:rPr>
              <a:t> сільською радою,  </a:t>
            </a:r>
            <a:r>
              <a:rPr lang="uk-UA" sz="1900" b="1" dirty="0" err="1">
                <a:solidFill>
                  <a:srgbClr val="0070C0"/>
                </a:solidFill>
              </a:rPr>
              <a:t>Солонківською</a:t>
            </a:r>
            <a:r>
              <a:rPr lang="uk-UA" sz="1900" b="1" dirty="0">
                <a:solidFill>
                  <a:srgbClr val="0070C0"/>
                </a:solidFill>
              </a:rPr>
              <a:t> сільською радою, Тростянецькою сільською радою, Громадською організацією “Львівське Опілля»; </a:t>
            </a:r>
          </a:p>
          <a:p>
            <a:pPr lvl="0"/>
            <a:r>
              <a:rPr lang="uk-UA" sz="1900" b="1" dirty="0">
                <a:solidFill>
                  <a:srgbClr val="0070C0"/>
                </a:solidFill>
              </a:rPr>
              <a:t>У будівлі колишнього кінотеатру – «Соколі» -  створено туристичний центр – «Офіс гостинності», кошти на створення якого БФ «</a:t>
            </a:r>
            <a:r>
              <a:rPr lang="uk-UA" sz="1900" b="1" dirty="0" err="1">
                <a:solidFill>
                  <a:srgbClr val="0070C0"/>
                </a:solidFill>
              </a:rPr>
              <a:t>Спадщ</a:t>
            </a:r>
            <a:r>
              <a:rPr lang="uk-UA" sz="1900" b="1" dirty="0">
                <a:solidFill>
                  <a:srgbClr val="0070C0"/>
                </a:solidFill>
              </a:rPr>
              <a:t> </a:t>
            </a:r>
            <a:r>
              <a:rPr lang="uk-UA" sz="1900" b="1" dirty="0" err="1">
                <a:solidFill>
                  <a:srgbClr val="0070C0"/>
                </a:solidFill>
              </a:rPr>
              <a:t>ина</a:t>
            </a:r>
            <a:r>
              <a:rPr lang="uk-UA" sz="1900" b="1" dirty="0">
                <a:solidFill>
                  <a:srgbClr val="0070C0"/>
                </a:solidFill>
              </a:rPr>
              <a:t> </a:t>
            </a:r>
            <a:r>
              <a:rPr lang="en-US" sz="1900" b="1" dirty="0">
                <a:solidFill>
                  <a:srgbClr val="0070C0"/>
                </a:solidFill>
              </a:rPr>
              <a:t>UA</a:t>
            </a:r>
            <a:r>
              <a:rPr lang="uk-UA" sz="1900" b="1" dirty="0">
                <a:solidFill>
                  <a:srgbClr val="0070C0"/>
                </a:solidFill>
              </a:rPr>
              <a:t>» (керівник – Ганна Гаврилів) залучив у межах гранту «</a:t>
            </a:r>
            <a:r>
              <a:rPr lang="uk-UA" sz="1900" b="1" dirty="0" err="1">
                <a:solidFill>
                  <a:srgbClr val="0070C0"/>
                </a:solidFill>
              </a:rPr>
              <a:t>Єврорегіон</a:t>
            </a:r>
            <a:r>
              <a:rPr lang="uk-UA" sz="1900" b="1" dirty="0">
                <a:solidFill>
                  <a:srgbClr val="0070C0"/>
                </a:solidFill>
              </a:rPr>
              <a:t>-Карпати»; Продовжено співпрацю з Благодійним фондом «Спадщина </a:t>
            </a:r>
            <a:r>
              <a:rPr lang="en-US" sz="1900" b="1" dirty="0">
                <a:solidFill>
                  <a:srgbClr val="0070C0"/>
                </a:solidFill>
              </a:rPr>
              <a:t>UA</a:t>
            </a:r>
            <a:r>
              <a:rPr lang="uk-UA" sz="1900" b="1" dirty="0">
                <a:solidFill>
                  <a:srgbClr val="0070C0"/>
                </a:solidFill>
              </a:rPr>
              <a:t>», у рамках якої на теренах </a:t>
            </a:r>
            <a:r>
              <a:rPr lang="uk-UA" sz="1900" b="1" dirty="0" err="1">
                <a:solidFill>
                  <a:srgbClr val="0070C0"/>
                </a:solidFill>
              </a:rPr>
              <a:t>Бібрської</a:t>
            </a:r>
            <a:r>
              <a:rPr lang="uk-UA" sz="1900" b="1" dirty="0">
                <a:solidFill>
                  <a:srgbClr val="0070C0"/>
                </a:solidFill>
              </a:rPr>
              <a:t> громади розроблено туристичні маршрути «Мандри </a:t>
            </a:r>
            <a:r>
              <a:rPr lang="uk-UA" sz="1900" b="1" dirty="0" err="1">
                <a:solidFill>
                  <a:srgbClr val="0070C0"/>
                </a:solidFill>
              </a:rPr>
              <a:t>Сокільські</a:t>
            </a:r>
            <a:r>
              <a:rPr lang="uk-UA" sz="1900" b="1" dirty="0">
                <a:solidFill>
                  <a:srgbClr val="0070C0"/>
                </a:solidFill>
              </a:rPr>
              <a:t>», видано серію путівників, що об’єднують різні туристичні локації </a:t>
            </a:r>
            <a:r>
              <a:rPr lang="uk-UA" sz="1900" b="1" dirty="0" err="1">
                <a:solidFill>
                  <a:srgbClr val="0070C0"/>
                </a:solidFill>
              </a:rPr>
              <a:t>Бібреччини</a:t>
            </a:r>
            <a:r>
              <a:rPr lang="uk-UA" sz="1900" b="1" dirty="0">
                <a:solidFill>
                  <a:srgbClr val="0070C0"/>
                </a:solidFill>
              </a:rPr>
              <a:t>, встановлено інформаційні таблиці на </a:t>
            </a:r>
            <a:r>
              <a:rPr lang="uk-UA" sz="1900" b="1" dirty="0" err="1">
                <a:solidFill>
                  <a:srgbClr val="0070C0"/>
                </a:solidFill>
              </a:rPr>
              <a:t>ознакування</a:t>
            </a:r>
            <a:r>
              <a:rPr lang="uk-UA" sz="1900" b="1" dirty="0">
                <a:solidFill>
                  <a:srgbClr val="0070C0"/>
                </a:solidFill>
              </a:rPr>
              <a:t> видатних історичних та архітектурних пам’яток </a:t>
            </a:r>
            <a:r>
              <a:rPr lang="uk-UA" sz="1900" b="1" dirty="0" err="1">
                <a:solidFill>
                  <a:srgbClr val="0070C0"/>
                </a:solidFill>
              </a:rPr>
              <a:t>Бібрки</a:t>
            </a:r>
            <a:r>
              <a:rPr lang="uk-UA" sz="1900" b="1" dirty="0">
                <a:solidFill>
                  <a:srgbClr val="0070C0"/>
                </a:solidFill>
              </a:rPr>
              <a:t> та німецьких колоній </a:t>
            </a:r>
            <a:r>
              <a:rPr lang="uk-UA" sz="1900" b="1" dirty="0" err="1">
                <a:solidFill>
                  <a:srgbClr val="0070C0"/>
                </a:solidFill>
              </a:rPr>
              <a:t>Ернсдорф</a:t>
            </a:r>
            <a:r>
              <a:rPr lang="uk-UA" sz="1900" b="1" dirty="0">
                <a:solidFill>
                  <a:srgbClr val="0070C0"/>
                </a:solidFill>
              </a:rPr>
              <a:t>, </a:t>
            </a:r>
            <a:r>
              <a:rPr lang="uk-UA" sz="1900" b="1" dirty="0" err="1">
                <a:solidFill>
                  <a:srgbClr val="0070C0"/>
                </a:solidFill>
              </a:rPr>
              <a:t>Мільбах</a:t>
            </a:r>
            <a:r>
              <a:rPr lang="uk-UA" sz="1900" b="1" dirty="0">
                <a:solidFill>
                  <a:srgbClr val="0070C0"/>
                </a:solidFill>
              </a:rPr>
              <a:t>, </a:t>
            </a:r>
            <a:r>
              <a:rPr lang="uk-UA" sz="1900" b="1" dirty="0" err="1">
                <a:solidFill>
                  <a:srgbClr val="0070C0"/>
                </a:solidFill>
              </a:rPr>
              <a:t>Рефельд</a:t>
            </a:r>
            <a:r>
              <a:rPr lang="uk-UA" sz="1900" b="1" dirty="0">
                <a:solidFill>
                  <a:srgbClr val="0070C0"/>
                </a:solidFill>
              </a:rPr>
              <a:t>. </a:t>
            </a:r>
            <a:r>
              <a:rPr lang="uk-UA" sz="1900" b="1" dirty="0" err="1">
                <a:solidFill>
                  <a:srgbClr val="0070C0"/>
                </a:solidFill>
              </a:rPr>
              <a:t>Проєкт</a:t>
            </a:r>
            <a:r>
              <a:rPr lang="uk-UA" sz="1900" b="1" dirty="0">
                <a:solidFill>
                  <a:srgbClr val="0070C0"/>
                </a:solidFill>
              </a:rPr>
              <a:t> профінансовано за кошти міжнародного гранту;</a:t>
            </a:r>
          </a:p>
          <a:p>
            <a:pPr lvl="0"/>
            <a:r>
              <a:rPr lang="uk-UA" sz="1900" b="1" dirty="0">
                <a:solidFill>
                  <a:srgbClr val="0070C0"/>
                </a:solidFill>
              </a:rPr>
              <a:t>Створено нову туристичну локацію «Кімната бургомістра» в рамках </a:t>
            </a:r>
            <a:r>
              <a:rPr lang="uk-UA" sz="1900" b="1" dirty="0" err="1">
                <a:solidFill>
                  <a:srgbClr val="0070C0"/>
                </a:solidFill>
              </a:rPr>
              <a:t>проєкту</a:t>
            </a:r>
            <a:r>
              <a:rPr lang="uk-UA" sz="1900" b="1" dirty="0">
                <a:solidFill>
                  <a:srgbClr val="0070C0"/>
                </a:solidFill>
              </a:rPr>
              <a:t> «Сокіл. Перезавантаження» (координатор – Іван Щурко).</a:t>
            </a:r>
          </a:p>
          <a:p>
            <a:endParaRPr lang="ru-RU" sz="2200" b="1" dirty="0">
              <a:solidFill>
                <a:srgbClr val="0070C0"/>
              </a:solidFill>
            </a:endParaRPr>
          </a:p>
        </p:txBody>
      </p:sp>
    </p:spTree>
    <p:extLst>
      <p:ext uri="{BB962C8B-B14F-4D97-AF65-F5344CB8AC3E}">
        <p14:creationId xmlns:p14="http://schemas.microsoft.com/office/powerpoint/2010/main" val="2567558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0" y="-90694"/>
            <a:ext cx="4881154" cy="2862322"/>
          </a:xfrm>
          <a:prstGeom prst="rect">
            <a:avLst/>
          </a:prstGeom>
        </p:spPr>
        <p:txBody>
          <a:bodyPr wrap="square">
            <a:spAutoFit/>
          </a:bodyPr>
          <a:lstStyle/>
          <a:p>
            <a:pPr marL="800100" indent="-342900">
              <a:spcAft>
                <a:spcPts val="750"/>
              </a:spcAft>
              <a:buFont typeface="Arial" panose="020B0604020202020204" pitchFamily="34" charset="0"/>
              <a:buChar char="•"/>
            </a:pPr>
            <a:r>
              <a:rPr lang="uk-UA"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Стрілківський</a:t>
            </a:r>
            <a:r>
              <a:rPr lang="uk-UA"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Стрілки</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Вілявче</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Волове</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Малі Ланки</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Мостище</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Стоки,</a:t>
            </a:r>
            <a:endParaRPr lang="uk-U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кутник 2"/>
          <p:cNvSpPr/>
          <p:nvPr/>
        </p:nvSpPr>
        <p:spPr>
          <a:xfrm>
            <a:off x="322217" y="3005203"/>
            <a:ext cx="11752217" cy="1277850"/>
          </a:xfrm>
          <a:prstGeom prst="rect">
            <a:avLst/>
          </a:prstGeom>
        </p:spPr>
        <p:txBody>
          <a:bodyPr wrap="square">
            <a:spAutoFit/>
          </a:bodyPr>
          <a:lstStyle/>
          <a:p>
            <a:pPr algn="just">
              <a:lnSpc>
                <a:spcPct val="107000"/>
              </a:lnSpc>
              <a:spcAft>
                <a:spcPts val="800"/>
              </a:spcAft>
            </a:pP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2020 року після місцевих виборів</a:t>
            </a: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приєднала </a:t>
            </a:r>
            <a:r>
              <a:rPr lang="uk-UA" sz="2400" b="1" dirty="0">
                <a:latin typeface="Times New Roman" panose="02020603050405020304" pitchFamily="18" charset="0"/>
                <a:ea typeface="Calibri" panose="020F0502020204030204" pitchFamily="34" charset="0"/>
                <a:cs typeface="Times New Roman" panose="02020603050405020304" pitchFamily="18" charset="0"/>
              </a:rPr>
              <a:t>до </a:t>
            </a: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себе </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Суходільську</a:t>
            </a:r>
            <a:r>
              <a:rPr lang="uk-UA" sz="2400" b="1" dirty="0">
                <a:latin typeface="Times New Roman" panose="02020603050405020304" pitchFamily="18" charset="0"/>
                <a:ea typeface="Calibri" panose="020F0502020204030204" pitchFamily="34" charset="0"/>
                <a:cs typeface="Times New Roman" panose="02020603050405020304" pitchFamily="18" charset="0"/>
              </a:rPr>
              <a:t> сільську раду, </a:t>
            </a:r>
            <a:r>
              <a:rPr lang="uk-UA" sz="2400" b="1" dirty="0" err="1">
                <a:latin typeface="Times New Roman" panose="02020603050405020304" pitchFamily="18" charset="0"/>
                <a:ea typeface="Calibri" panose="020F0502020204030204" pitchFamily="34" charset="0"/>
                <a:cs typeface="Times New Roman" panose="02020603050405020304" pitchFamily="18" charset="0"/>
              </a:rPr>
              <a:t>Соколівську</a:t>
            </a:r>
            <a:r>
              <a:rPr lang="uk-UA" sz="2400" b="1" dirty="0">
                <a:latin typeface="Times New Roman" panose="02020603050405020304" pitchFamily="18" charset="0"/>
                <a:ea typeface="Calibri" panose="020F0502020204030204" pitchFamily="34" charset="0"/>
                <a:cs typeface="Times New Roman" panose="02020603050405020304" pitchFamily="18" charset="0"/>
              </a:rPr>
              <a:t> сільську раду та </a:t>
            </a:r>
            <a:r>
              <a:rPr lang="uk-UA" sz="2400" b="1" dirty="0" err="1" smtClean="0">
                <a:latin typeface="Times New Roman" panose="02020603050405020304" pitchFamily="18" charset="0"/>
                <a:ea typeface="Calibri" panose="020F0502020204030204" pitchFamily="34" charset="0"/>
                <a:cs typeface="Times New Roman" panose="02020603050405020304" pitchFamily="18" charset="0"/>
              </a:rPr>
              <a:t>Новострілищанську</a:t>
            </a: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 територіальну громаду,  </a:t>
            </a:r>
            <a:r>
              <a:rPr lang="uk-UA" sz="2400" b="1" dirty="0" smtClean="0">
                <a:latin typeface="Times New Roman" panose="02020603050405020304" pitchFamily="18" charset="0"/>
                <a:ea typeface="Calibri" panose="020F0502020204030204" pitchFamily="34" charset="0"/>
                <a:cs typeface="Times New Roman" panose="02020603050405020304" pitchFamily="18" charset="0"/>
              </a:rPr>
              <a:t>утворивши нові старостати:</a:t>
            </a:r>
            <a:endParaRPr lang="uk-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кутник 3"/>
          <p:cNvSpPr/>
          <p:nvPr/>
        </p:nvSpPr>
        <p:spPr>
          <a:xfrm>
            <a:off x="269965" y="4033945"/>
            <a:ext cx="2457995" cy="2030428"/>
          </a:xfrm>
          <a:prstGeom prst="rect">
            <a:avLst/>
          </a:prstGeom>
        </p:spPr>
        <p:txBody>
          <a:bodyPr wrap="square">
            <a:spAutoFit/>
          </a:bodyPr>
          <a:lstStyle/>
          <a:p>
            <a:pPr marL="142875">
              <a:lnSpc>
                <a:spcPct val="107000"/>
              </a:lnSpc>
              <a:spcAft>
                <a:spcPts val="750"/>
              </a:spcAft>
            </a:pPr>
            <a:r>
              <a:rPr lang="uk-UA"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Суходільський</a:t>
            </a:r>
            <a:r>
              <a:rPr lang="uk-UA"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Суходіл</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Вільховець</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Лопушна</a:t>
            </a:r>
            <a:endParaRPr lang="uk-U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кутник 4"/>
          <p:cNvSpPr/>
          <p:nvPr/>
        </p:nvSpPr>
        <p:spPr>
          <a:xfrm>
            <a:off x="2893425" y="4033945"/>
            <a:ext cx="3148149" cy="2581219"/>
          </a:xfrm>
          <a:prstGeom prst="rect">
            <a:avLst/>
          </a:prstGeom>
        </p:spPr>
        <p:txBody>
          <a:bodyPr wrap="square">
            <a:spAutoFit/>
          </a:bodyPr>
          <a:lstStyle/>
          <a:p>
            <a:pPr marL="142875">
              <a:lnSpc>
                <a:spcPct val="107000"/>
              </a:lnSpc>
              <a:spcAft>
                <a:spcPts val="750"/>
              </a:spcAft>
            </a:pPr>
            <a:r>
              <a:rPr lang="uk-UA"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Соколівський</a:t>
            </a:r>
            <a:r>
              <a:rPr lang="uk-UA"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Соколівка</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Кологори</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П'ятничани</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Сенів</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Ходорківці</a:t>
            </a:r>
            <a:endParaRPr lang="uk-U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кутник 7"/>
          <p:cNvSpPr/>
          <p:nvPr/>
        </p:nvSpPr>
        <p:spPr>
          <a:xfrm>
            <a:off x="6675121" y="3994756"/>
            <a:ext cx="3191692" cy="2894254"/>
          </a:xfrm>
          <a:prstGeom prst="rect">
            <a:avLst/>
          </a:prstGeom>
        </p:spPr>
        <p:txBody>
          <a:bodyPr wrap="square">
            <a:spAutoFit/>
          </a:bodyPr>
          <a:lstStyle/>
          <a:p>
            <a:pPr marL="142875">
              <a:lnSpc>
                <a:spcPct val="107000"/>
              </a:lnSpc>
              <a:spcAft>
                <a:spcPts val="750"/>
              </a:spcAft>
            </a:pPr>
            <a:r>
              <a:rPr lang="uk-UA"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Новострілищанський</a:t>
            </a:r>
            <a:r>
              <a:rPr lang="uk-UA"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старостат</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смт Нові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Стрілища</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Старі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Стрілища</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Лінія</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Баківці</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Квітневе</a:t>
            </a:r>
            <a:endParaRPr lang="uk-U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кутник 8"/>
          <p:cNvSpPr/>
          <p:nvPr/>
        </p:nvSpPr>
        <p:spPr>
          <a:xfrm>
            <a:off x="9551127" y="4286900"/>
            <a:ext cx="2523307" cy="2564933"/>
          </a:xfrm>
          <a:prstGeom prst="rect">
            <a:avLst/>
          </a:prstGeom>
        </p:spPr>
        <p:txBody>
          <a:bodyPr wrap="square">
            <a:spAutoFit/>
          </a:bodyPr>
          <a:lstStyle/>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Закривець</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Репехів</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Трибоківці</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Кнісело</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Бертишів</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Times New Roman" panose="02020603050405020304" pitchFamily="18" charset="0"/>
              <a:buChar char="-"/>
              <a:tabLst>
                <a:tab pos="457200" algn="l"/>
              </a:tabLst>
            </a:pPr>
            <a:r>
              <a:rPr lang="uk-UA"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село </a:t>
            </a:r>
            <a:r>
              <a:rPr lang="uk-UA"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Орішківці</a:t>
            </a:r>
            <a:endParaRPr lang="uk-U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0685417" y="117566"/>
            <a:ext cx="1389017" cy="1685108"/>
          </a:xfrm>
          <a:prstGeom prst="rect">
            <a:avLst/>
          </a:prstGeom>
          <a:noFill/>
        </p:spPr>
      </p:pic>
    </p:spTree>
    <p:extLst>
      <p:ext uri="{BB962C8B-B14F-4D97-AF65-F5344CB8AC3E}">
        <p14:creationId xmlns:p14="http://schemas.microsoft.com/office/powerpoint/2010/main" val="4087853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812" y="-58207"/>
            <a:ext cx="6878234" cy="3353697"/>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05" y="3726180"/>
            <a:ext cx="4630784" cy="2962003"/>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023" y="3154680"/>
            <a:ext cx="4373880" cy="3533503"/>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1131" y="3751345"/>
            <a:ext cx="4373880" cy="315468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06" y="0"/>
            <a:ext cx="4992189" cy="3726180"/>
          </a:xfrm>
          <a:prstGeom prst="rect">
            <a:avLst/>
          </a:prstGeom>
        </p:spPr>
      </p:pic>
    </p:spTree>
    <p:extLst>
      <p:ext uri="{BB962C8B-B14F-4D97-AF65-F5344CB8AC3E}">
        <p14:creationId xmlns:p14="http://schemas.microsoft.com/office/powerpoint/2010/main" val="2035549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4084" y="120106"/>
            <a:ext cx="7643866" cy="1200329"/>
          </a:xfrm>
          <a:prstGeom prst="rect">
            <a:avLst/>
          </a:prstGeom>
        </p:spPr>
        <p:txBody>
          <a:bodyPr wrap="square">
            <a:spAutoFit/>
          </a:bodyPr>
          <a:lstStyle/>
          <a:p>
            <a:pPr algn="ctr"/>
            <a:r>
              <a:rPr lang="uk-UA" sz="2400" b="1" dirty="0">
                <a:solidFill>
                  <a:srgbClr val="C0000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endParaRPr lang="ru-RU" sz="2400" b="1" dirty="0">
              <a:solidFill>
                <a:srgbClr val="C00000"/>
              </a:solidFill>
            </a:endParaRPr>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666860" y="120105"/>
            <a:ext cx="857224" cy="1080224"/>
          </a:xfrm>
          <a:prstGeom prst="rect">
            <a:avLst/>
          </a:prstGeom>
          <a:noFill/>
        </p:spPr>
      </p:pic>
      <p:sp>
        <p:nvSpPr>
          <p:cNvPr id="5" name="Прямокутник 4"/>
          <p:cNvSpPr/>
          <p:nvPr/>
        </p:nvSpPr>
        <p:spPr>
          <a:xfrm>
            <a:off x="1666860" y="1412777"/>
            <a:ext cx="8784976" cy="5249001"/>
          </a:xfrm>
          <a:prstGeom prst="rect">
            <a:avLst/>
          </a:prstGeom>
        </p:spPr>
        <p:txBody>
          <a:bodyPr wrap="square">
            <a:spAutoFit/>
          </a:bodyPr>
          <a:lstStyle/>
          <a:p>
            <a:pPr marL="28575">
              <a:lnSpc>
                <a:spcPct val="107000"/>
              </a:lnSpc>
              <a:spcAft>
                <a:spcPts val="800"/>
              </a:spcAft>
            </a:pP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Представники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громади взяли участь у заходах, присвячених створенню території гостинності на Опіллі, зокрема:</a:t>
            </a:r>
            <a:endParaRPr lang="uk-UA"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Calibri" panose="020F0502020204030204" pitchFamily="34" charset="0"/>
              <a:buChar char="-"/>
            </a:pP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Розвиток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агротуризму</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на Львівщині (локація – фермерське господарство «Скарбова гора» у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с.Лопушна</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громади);</a:t>
            </a:r>
            <a:endParaRPr lang="uk-UA"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Calibri" panose="020F0502020204030204" pitchFamily="34" charset="0"/>
              <a:buChar char="-"/>
            </a:pP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Обговорення проекту відновлення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Свірзького</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замку в рамках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проєкту</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«Велике будівництво» (захід відбувся на території замку).</a:t>
            </a:r>
            <a:endParaRPr lang="uk-UA"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Times New Roman" panose="02020603050405020304" pitchFamily="18" charset="0"/>
              <a:buChar char="-"/>
            </a:pP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Проведено близько тридцяти тематичних екскурсій для різних туристичних груп на території </a:t>
            </a:r>
            <a:r>
              <a:rPr lang="uk-UA" sz="2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Бібреччини</a:t>
            </a: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22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07000"/>
              </a:lnSpc>
              <a:buFont typeface="Times New Roman" panose="02020603050405020304" pitchFamily="18" charset="0"/>
              <a:buChar char="-"/>
            </a:pP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БФ «Спадщина </a:t>
            </a:r>
            <a:r>
              <a:rPr lang="en-US"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UA</a:t>
            </a: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провів </a:t>
            </a:r>
            <a:r>
              <a:rPr lang="uk-UA" sz="2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промотур</a:t>
            </a: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для журналістів та представників туристичного бізнесу з метою популяризації маршрутів «Мандри </a:t>
            </a:r>
            <a:r>
              <a:rPr lang="uk-UA" sz="2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Сокільські</a:t>
            </a: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22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Times New Roman" panose="02020603050405020304" pitchFamily="18" charset="0"/>
              <a:buChar char="-"/>
            </a:pP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Встановлено в’їзний знак на територію </a:t>
            </a:r>
            <a:r>
              <a:rPr lang="uk-UA" sz="2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громади «Вас вітає </a:t>
            </a:r>
            <a:r>
              <a:rPr lang="uk-UA" sz="2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Бібреччина</a:t>
            </a: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серце Львівського Опілля».</a:t>
            </a:r>
            <a:endParaRPr lang="uk-UA" sz="2200"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3544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16656" y="-24"/>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pic>
        <p:nvPicPr>
          <p:cNvPr id="13" name="Рисунок 12"/>
          <p:cNvPicPr>
            <a:picLocks noChangeAspect="1"/>
          </p:cNvPicPr>
          <p:nvPr/>
        </p:nvPicPr>
        <p:blipFill rotWithShape="1">
          <a:blip r:embed="rId2" cstate="print">
            <a:extLst>
              <a:ext uri="{28A0092B-C50C-407E-A947-70E740481C1C}">
                <a14:useLocalDpi xmlns:a14="http://schemas.microsoft.com/office/drawing/2010/main" val="0"/>
              </a:ext>
            </a:extLst>
          </a:blip>
          <a:srcRect l="5431" t="21486"/>
          <a:stretch/>
        </p:blipFill>
        <p:spPr>
          <a:xfrm>
            <a:off x="1952596" y="2143116"/>
            <a:ext cx="4354760" cy="3224356"/>
          </a:xfrm>
          <a:prstGeom prst="rect">
            <a:avLst/>
          </a:prstGeom>
        </p:spPr>
      </p:pic>
      <p:sp>
        <p:nvSpPr>
          <p:cNvPr id="14" name="Прямоугольник 13"/>
          <p:cNvSpPr/>
          <p:nvPr/>
        </p:nvSpPr>
        <p:spPr>
          <a:xfrm>
            <a:off x="1952596" y="5643579"/>
            <a:ext cx="4572000" cy="646331"/>
          </a:xfrm>
          <a:prstGeom prst="rect">
            <a:avLst/>
          </a:prstGeom>
        </p:spPr>
        <p:txBody>
          <a:bodyPr>
            <a:spAutoFit/>
          </a:bodyPr>
          <a:lstStyle/>
          <a:p>
            <a:r>
              <a:rPr lang="uk-UA" b="1" dirty="0">
                <a:solidFill>
                  <a:srgbClr val="0070C0"/>
                </a:solidFill>
              </a:rPr>
              <a:t>«До Стрітення від Різдва лине краєм коляда» -         проводи коляди</a:t>
            </a:r>
          </a:p>
        </p:txBody>
      </p:sp>
      <p:pic>
        <p:nvPicPr>
          <p:cNvPr id="15" name="Рисунок 14"/>
          <p:cNvPicPr>
            <a:picLocks noChangeAspect="1"/>
          </p:cNvPicPr>
          <p:nvPr/>
        </p:nvPicPr>
        <p:blipFill rotWithShape="1">
          <a:blip r:embed="rId3" cstate="print">
            <a:extLst>
              <a:ext uri="{28A0092B-C50C-407E-A947-70E740481C1C}">
                <a14:useLocalDpi xmlns:a14="http://schemas.microsoft.com/office/drawing/2010/main" val="0"/>
              </a:ext>
            </a:extLst>
          </a:blip>
          <a:srcRect t="9965"/>
          <a:stretch/>
        </p:blipFill>
        <p:spPr>
          <a:xfrm>
            <a:off x="6328279" y="1214422"/>
            <a:ext cx="4373850" cy="3500462"/>
          </a:xfrm>
          <a:prstGeom prst="rect">
            <a:avLst/>
          </a:prstGeom>
        </p:spPr>
      </p:pic>
      <p:sp>
        <p:nvSpPr>
          <p:cNvPr id="16" name="Прямоугольник 15"/>
          <p:cNvSpPr/>
          <p:nvPr/>
        </p:nvSpPr>
        <p:spPr>
          <a:xfrm>
            <a:off x="1843976" y="943680"/>
            <a:ext cx="4572000" cy="923330"/>
          </a:xfrm>
          <a:prstGeom prst="rect">
            <a:avLst/>
          </a:prstGeom>
        </p:spPr>
        <p:txBody>
          <a:bodyPr>
            <a:spAutoFit/>
          </a:bodyPr>
          <a:lstStyle/>
          <a:p>
            <a:pPr algn="ctr"/>
            <a:r>
              <a:rPr lang="uk-UA" b="1" dirty="0">
                <a:solidFill>
                  <a:srgbClr val="00B050"/>
                </a:solidFill>
              </a:rPr>
              <a:t>Урочистості з нагоди роковин </a:t>
            </a:r>
          </a:p>
          <a:p>
            <a:pPr algn="ctr"/>
            <a:r>
              <a:rPr lang="uk-UA" b="1" dirty="0">
                <a:solidFill>
                  <a:srgbClr val="00B050"/>
                </a:solidFill>
              </a:rPr>
              <a:t>  від дня народження</a:t>
            </a:r>
          </a:p>
          <a:p>
            <a:pPr algn="ctr"/>
            <a:r>
              <a:rPr lang="uk-UA" b="1" dirty="0">
                <a:solidFill>
                  <a:srgbClr val="00B050"/>
                </a:solidFill>
              </a:rPr>
              <a:t>  </a:t>
            </a:r>
            <a:r>
              <a:rPr lang="uk-UA" b="1" dirty="0" err="1">
                <a:solidFill>
                  <a:srgbClr val="00B050"/>
                </a:solidFill>
              </a:rPr>
              <a:t>Т.Г.Шевченка</a:t>
            </a:r>
            <a:r>
              <a:rPr lang="uk-UA" b="1" dirty="0">
                <a:solidFill>
                  <a:srgbClr val="00B050"/>
                </a:solidFill>
              </a:rPr>
              <a:t> «Віще слово Кобзаря»</a:t>
            </a:r>
          </a:p>
        </p:txBody>
      </p:sp>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631504" y="58433"/>
            <a:ext cx="857224" cy="1080224"/>
          </a:xfrm>
          <a:prstGeom prst="rect">
            <a:avLst/>
          </a:prstGeom>
          <a:noFill/>
        </p:spPr>
      </p:pic>
    </p:spTree>
    <p:extLst>
      <p:ext uri="{BB962C8B-B14F-4D97-AF65-F5344CB8AC3E}">
        <p14:creationId xmlns:p14="http://schemas.microsoft.com/office/powerpoint/2010/main" val="3998468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33396" y="-2280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sp>
        <p:nvSpPr>
          <p:cNvPr id="6" name="Прямоугольник 5"/>
          <p:cNvSpPr/>
          <p:nvPr/>
        </p:nvSpPr>
        <p:spPr>
          <a:xfrm>
            <a:off x="2454429" y="605179"/>
            <a:ext cx="1268296"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1200" b="1" i="1" dirty="0" err="1">
                <a:ln/>
                <a:solidFill>
                  <a:schemeClr val="tx2">
                    <a:lumMod val="50000"/>
                  </a:schemeClr>
                </a:solidFill>
                <a:latin typeface="Arial Black" panose="020B0A04020102020204" pitchFamily="34" charset="0"/>
              </a:rPr>
              <a:t>Сурмач</a:t>
            </a:r>
            <a:r>
              <a:rPr lang="ru-RU" sz="1200" b="1" i="1" dirty="0">
                <a:ln/>
                <a:solidFill>
                  <a:schemeClr val="tx2">
                    <a:lumMod val="50000"/>
                  </a:schemeClr>
                </a:solidFill>
                <a:latin typeface="Arial Black" panose="020B0A04020102020204" pitchFamily="34" charset="0"/>
              </a:rPr>
              <a:t> Л.П</a:t>
            </a:r>
            <a:r>
              <a:rPr lang="ru-RU" b="1" i="1" dirty="0">
                <a:ln/>
                <a:solidFill>
                  <a:schemeClr val="tx2">
                    <a:lumMod val="50000"/>
                  </a:schemeClr>
                </a:solidFill>
                <a:latin typeface="Arial Black" panose="020B0A04020102020204" pitchFamily="34" charset="0"/>
              </a:rPr>
              <a:t>.</a:t>
            </a:r>
          </a:p>
        </p:txBody>
      </p:sp>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t="5969"/>
          <a:stretch/>
        </p:blipFill>
        <p:spPr>
          <a:xfrm>
            <a:off x="1751856" y="975489"/>
            <a:ext cx="3759279" cy="3534867"/>
          </a:xfrm>
          <a:prstGeom prst="rect">
            <a:avLst/>
          </a:prstGeom>
        </p:spPr>
      </p:pic>
      <p:sp>
        <p:nvSpPr>
          <p:cNvPr id="13" name="TextBox 12"/>
          <p:cNvSpPr txBox="1"/>
          <p:nvPr/>
        </p:nvSpPr>
        <p:spPr>
          <a:xfrm>
            <a:off x="1718591" y="932279"/>
            <a:ext cx="3721275" cy="923330"/>
          </a:xfrm>
          <a:prstGeom prst="rect">
            <a:avLst/>
          </a:prstGeom>
          <a:noFill/>
        </p:spPr>
        <p:txBody>
          <a:bodyPr wrap="none" rtlCol="0">
            <a:spAutoFit/>
          </a:bodyPr>
          <a:lstStyle/>
          <a:p>
            <a:pPr algn="ctr"/>
            <a:r>
              <a:rPr lang="uk-UA" b="1" dirty="0">
                <a:solidFill>
                  <a:srgbClr val="FFFF00"/>
                </a:solidFill>
              </a:rPr>
              <a:t>Всеукраїнський фестиваль-конкурс</a:t>
            </a:r>
          </a:p>
          <a:p>
            <a:pPr algn="ctr"/>
            <a:r>
              <a:rPr lang="uk-UA" b="1" dirty="0">
                <a:solidFill>
                  <a:srgbClr val="FFFF00"/>
                </a:solidFill>
              </a:rPr>
              <a:t>народної та сучасної хореографії</a:t>
            </a:r>
          </a:p>
          <a:p>
            <a:pPr algn="ctr"/>
            <a:r>
              <a:rPr lang="uk-UA" b="1" dirty="0">
                <a:solidFill>
                  <a:srgbClr val="FFFF00"/>
                </a:solidFill>
              </a:rPr>
              <a:t>«Зимові візерунки» </a:t>
            </a:r>
          </a:p>
        </p:txBody>
      </p:sp>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t="17958" r="13729" b="22944"/>
          <a:stretch/>
        </p:blipFill>
        <p:spPr>
          <a:xfrm>
            <a:off x="5749650" y="1013310"/>
            <a:ext cx="4624591" cy="2823633"/>
          </a:xfrm>
          <a:prstGeom prst="rect">
            <a:avLst/>
          </a:prstGeom>
        </p:spPr>
      </p:pic>
      <p:sp>
        <p:nvSpPr>
          <p:cNvPr id="3" name="Прямоугольник 2"/>
          <p:cNvSpPr/>
          <p:nvPr/>
        </p:nvSpPr>
        <p:spPr>
          <a:xfrm>
            <a:off x="5598623" y="627544"/>
            <a:ext cx="4572000" cy="646331"/>
          </a:xfrm>
          <a:prstGeom prst="rect">
            <a:avLst/>
          </a:prstGeom>
        </p:spPr>
        <p:txBody>
          <a:bodyPr>
            <a:spAutoFit/>
          </a:bodyPr>
          <a:lstStyle/>
          <a:p>
            <a:pPr algn="ctr"/>
            <a:r>
              <a:rPr lang="uk-UA" b="1" dirty="0">
                <a:solidFill>
                  <a:srgbClr val="0070C0"/>
                </a:solidFill>
              </a:rPr>
              <a:t>Обласний фестиваль дитячого мистецтва</a:t>
            </a:r>
          </a:p>
          <a:p>
            <a:pPr algn="ctr"/>
            <a:r>
              <a:rPr lang="uk-UA" b="1" dirty="0">
                <a:solidFill>
                  <a:srgbClr val="FFFF00"/>
                </a:solidFill>
              </a:rPr>
              <a:t>«Барви літа»</a:t>
            </a:r>
          </a:p>
        </p:txBody>
      </p:sp>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t="45965"/>
          <a:stretch/>
        </p:blipFill>
        <p:spPr>
          <a:xfrm>
            <a:off x="5616136" y="4042344"/>
            <a:ext cx="4891621" cy="2643206"/>
          </a:xfrm>
          <a:prstGeom prst="rect">
            <a:avLst/>
          </a:prstGeom>
        </p:spPr>
      </p:pic>
      <p:sp>
        <p:nvSpPr>
          <p:cNvPr id="4" name="Прямоугольник 3"/>
          <p:cNvSpPr/>
          <p:nvPr/>
        </p:nvSpPr>
        <p:spPr>
          <a:xfrm>
            <a:off x="2074574" y="4941169"/>
            <a:ext cx="3020912" cy="1200329"/>
          </a:xfrm>
          <a:prstGeom prst="rect">
            <a:avLst/>
          </a:prstGeom>
        </p:spPr>
        <p:txBody>
          <a:bodyPr wrap="square">
            <a:spAutoFit/>
          </a:bodyPr>
          <a:lstStyle/>
          <a:p>
            <a:pPr algn="ctr"/>
            <a:r>
              <a:rPr lang="uk-UA" b="1" dirty="0">
                <a:solidFill>
                  <a:srgbClr val="FF0000"/>
                </a:solidFill>
              </a:rPr>
              <a:t>Фестиваль Духовної пісні </a:t>
            </a:r>
          </a:p>
          <a:p>
            <a:pPr algn="ctr"/>
            <a:r>
              <a:rPr lang="uk-UA" b="1" dirty="0">
                <a:solidFill>
                  <a:srgbClr val="FF0000"/>
                </a:solidFill>
              </a:rPr>
              <a:t>та Божого Слова</a:t>
            </a:r>
          </a:p>
          <a:p>
            <a:pPr algn="ctr"/>
            <a:r>
              <a:rPr lang="uk-UA" b="1" dirty="0">
                <a:solidFill>
                  <a:srgbClr val="FF0000"/>
                </a:solidFill>
              </a:rPr>
              <a:t>«Співай, Господеві, співай…»</a:t>
            </a:r>
          </a:p>
        </p:txBody>
      </p:sp>
      <p:pic>
        <p:nvPicPr>
          <p:cNvPr id="12" name="Picture 2" descr="D:\міська рада\герб і прапор Бібрки\H1BIBRK0.jpg"/>
          <p:cNvPicPr>
            <a:picLocks noChangeAspect="1" noChangeArrowheads="1"/>
          </p:cNvPicPr>
          <p:nvPr/>
        </p:nvPicPr>
        <p:blipFill>
          <a:blip r:embed="rId5" cstate="print"/>
          <a:srcRect/>
          <a:stretch>
            <a:fillRect/>
          </a:stretch>
        </p:blipFill>
        <p:spPr bwMode="auto">
          <a:xfrm>
            <a:off x="1718590" y="64206"/>
            <a:ext cx="615210" cy="775252"/>
          </a:xfrm>
          <a:prstGeom prst="rect">
            <a:avLst/>
          </a:prstGeom>
          <a:noFill/>
        </p:spPr>
      </p:pic>
    </p:spTree>
    <p:extLst>
      <p:ext uri="{BB962C8B-B14F-4D97-AF65-F5344CB8AC3E}">
        <p14:creationId xmlns:p14="http://schemas.microsoft.com/office/powerpoint/2010/main" val="276906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77093" y="7580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886" y="1142984"/>
            <a:ext cx="4092361" cy="364333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1432" y="2600657"/>
            <a:ext cx="4278800" cy="3815930"/>
          </a:xfrm>
          <a:prstGeom prst="rect">
            <a:avLst/>
          </a:prstGeom>
        </p:spPr>
      </p:pic>
      <p:sp>
        <p:nvSpPr>
          <p:cNvPr id="7" name="Прямоугольник 6"/>
          <p:cNvSpPr/>
          <p:nvPr/>
        </p:nvSpPr>
        <p:spPr>
          <a:xfrm>
            <a:off x="6070232" y="4884338"/>
            <a:ext cx="4572000" cy="923330"/>
          </a:xfrm>
          <a:prstGeom prst="rect">
            <a:avLst/>
          </a:prstGeom>
        </p:spPr>
        <p:txBody>
          <a:bodyPr>
            <a:spAutoFit/>
          </a:bodyPr>
          <a:lstStyle/>
          <a:p>
            <a:pPr algn="ctr"/>
            <a:r>
              <a:rPr lang="uk-UA" b="1" dirty="0"/>
              <a:t>Виступ Національної капели бандуристів</a:t>
            </a:r>
          </a:p>
          <a:p>
            <a:pPr algn="ctr"/>
            <a:r>
              <a:rPr lang="uk-UA" b="1" dirty="0"/>
              <a:t>України імені </a:t>
            </a:r>
            <a:r>
              <a:rPr lang="uk-UA" b="1" dirty="0" err="1"/>
              <a:t>Г.Майбороди</a:t>
            </a:r>
            <a:endParaRPr lang="uk-UA" b="1" dirty="0"/>
          </a:p>
          <a:p>
            <a:pPr algn="ctr"/>
            <a:endParaRPr lang="uk-UA" b="1" dirty="0"/>
          </a:p>
        </p:txBody>
      </p:sp>
      <p:sp>
        <p:nvSpPr>
          <p:cNvPr id="8" name="Прямоугольник 7"/>
          <p:cNvSpPr/>
          <p:nvPr/>
        </p:nvSpPr>
        <p:spPr>
          <a:xfrm>
            <a:off x="1640112" y="1682627"/>
            <a:ext cx="4572000" cy="923330"/>
          </a:xfrm>
          <a:prstGeom prst="rect">
            <a:avLst/>
          </a:prstGeom>
        </p:spPr>
        <p:txBody>
          <a:bodyPr>
            <a:spAutoFit/>
          </a:bodyPr>
          <a:lstStyle/>
          <a:p>
            <a:pPr algn="ctr"/>
            <a:r>
              <a:rPr lang="uk-UA" b="1" dirty="0"/>
              <a:t>Виступ </a:t>
            </a:r>
            <a:r>
              <a:rPr lang="uk-UA" b="1" dirty="0" smtClean="0"/>
              <a:t>Національного </a:t>
            </a:r>
            <a:r>
              <a:rPr lang="uk-UA" b="1" dirty="0"/>
              <a:t>народного </a:t>
            </a:r>
            <a:r>
              <a:rPr lang="uk-UA" b="1" dirty="0" smtClean="0"/>
              <a:t>ансамблю </a:t>
            </a:r>
            <a:endParaRPr lang="uk-UA" b="1" dirty="0"/>
          </a:p>
          <a:p>
            <a:pPr algn="ctr"/>
            <a:r>
              <a:rPr lang="uk-UA" b="1" dirty="0"/>
              <a:t>пісні і танцю «</a:t>
            </a:r>
            <a:r>
              <a:rPr lang="uk-UA" b="1" dirty="0" err="1"/>
              <a:t>Гуцулія</a:t>
            </a:r>
            <a:r>
              <a:rPr lang="uk-UA" b="1" dirty="0"/>
              <a:t>»</a:t>
            </a:r>
          </a:p>
        </p:txBody>
      </p:sp>
      <p:pic>
        <p:nvPicPr>
          <p:cNvPr id="9"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640112" y="62760"/>
            <a:ext cx="857224" cy="1080224"/>
          </a:xfrm>
          <a:prstGeom prst="rect">
            <a:avLst/>
          </a:prstGeom>
          <a:noFill/>
        </p:spPr>
      </p:pic>
    </p:spTree>
    <p:extLst>
      <p:ext uri="{BB962C8B-B14F-4D97-AF65-F5344CB8AC3E}">
        <p14:creationId xmlns:p14="http://schemas.microsoft.com/office/powerpoint/2010/main" val="897925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77093" y="7580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sp>
        <p:nvSpPr>
          <p:cNvPr id="6" name="Прямоугольник 5"/>
          <p:cNvSpPr/>
          <p:nvPr/>
        </p:nvSpPr>
        <p:spPr>
          <a:xfrm>
            <a:off x="1353062" y="747613"/>
            <a:ext cx="1443024"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1200" b="1" i="1" dirty="0">
                <a:ln/>
                <a:solidFill>
                  <a:schemeClr val="tx2">
                    <a:lumMod val="50000"/>
                  </a:schemeClr>
                </a:solidFill>
                <a:latin typeface="Arial Black" panose="020B0A04020102020204" pitchFamily="34" charset="0"/>
              </a:rPr>
              <a:t>© </a:t>
            </a:r>
            <a:r>
              <a:rPr lang="ru-RU" sz="1200" b="1" i="1" dirty="0" err="1">
                <a:ln/>
                <a:solidFill>
                  <a:schemeClr val="tx2">
                    <a:lumMod val="50000"/>
                  </a:schemeClr>
                </a:solidFill>
                <a:latin typeface="Arial Black" panose="020B0A04020102020204" pitchFamily="34" charset="0"/>
              </a:rPr>
              <a:t>Сурмач</a:t>
            </a:r>
            <a:r>
              <a:rPr lang="ru-RU" sz="1200" b="1" i="1" dirty="0">
                <a:ln/>
                <a:solidFill>
                  <a:schemeClr val="tx2">
                    <a:lumMod val="50000"/>
                  </a:schemeClr>
                </a:solidFill>
                <a:latin typeface="Arial Black" panose="020B0A04020102020204" pitchFamily="34" charset="0"/>
              </a:rPr>
              <a:t> Л.П</a:t>
            </a:r>
            <a:r>
              <a:rPr lang="ru-RU" b="1" i="1" dirty="0">
                <a:ln/>
                <a:solidFill>
                  <a:schemeClr val="tx2">
                    <a:lumMod val="50000"/>
                  </a:schemeClr>
                </a:solidFill>
                <a:latin typeface="Arial Black" panose="020B0A04020102020204" pitchFamily="34" charset="0"/>
              </a:rPr>
              <a:t>.</a:t>
            </a: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22425" b="9690"/>
          <a:stretch/>
        </p:blipFill>
        <p:spPr>
          <a:xfrm>
            <a:off x="1612103" y="838780"/>
            <a:ext cx="4533820" cy="2740053"/>
          </a:xfrm>
          <a:prstGeom prst="rect">
            <a:avLst/>
          </a:prstGeom>
        </p:spPr>
      </p:pic>
      <p:sp>
        <p:nvSpPr>
          <p:cNvPr id="7" name="Прямоугольник 6"/>
          <p:cNvSpPr/>
          <p:nvPr/>
        </p:nvSpPr>
        <p:spPr>
          <a:xfrm>
            <a:off x="2255695" y="779594"/>
            <a:ext cx="3494078" cy="923330"/>
          </a:xfrm>
          <a:prstGeom prst="rect">
            <a:avLst/>
          </a:prstGeom>
        </p:spPr>
        <p:txBody>
          <a:bodyPr wrap="square">
            <a:spAutoFit/>
          </a:bodyPr>
          <a:lstStyle/>
          <a:p>
            <a:pPr algn="ctr"/>
            <a:r>
              <a:rPr lang="uk-UA" b="1" dirty="0">
                <a:solidFill>
                  <a:srgbClr val="FFFF00"/>
                </a:solidFill>
              </a:rPr>
              <a:t>Виступ вокально-інструментального </a:t>
            </a:r>
          </a:p>
          <a:p>
            <a:pPr algn="ctr"/>
            <a:r>
              <a:rPr lang="uk-UA" b="1" dirty="0">
                <a:solidFill>
                  <a:srgbClr val="FFFF00"/>
                </a:solidFill>
              </a:rPr>
              <a:t>ансамблю «Ватра»</a:t>
            </a: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21538" b="11718"/>
          <a:stretch/>
        </p:blipFill>
        <p:spPr>
          <a:xfrm>
            <a:off x="1612104" y="3706232"/>
            <a:ext cx="4533820" cy="2978439"/>
          </a:xfrm>
          <a:prstGeom prst="rect">
            <a:avLst/>
          </a:prstGeom>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l="11179" t="4003" b="17501"/>
          <a:stretch/>
        </p:blipFill>
        <p:spPr>
          <a:xfrm>
            <a:off x="6554353" y="747615"/>
            <a:ext cx="3619526" cy="2852753"/>
          </a:xfrm>
          <a:prstGeom prst="rect">
            <a:avLst/>
          </a:prstGeom>
        </p:spPr>
      </p:pic>
      <p:sp>
        <p:nvSpPr>
          <p:cNvPr id="11" name="Прямоугольник 10"/>
          <p:cNvSpPr/>
          <p:nvPr/>
        </p:nvSpPr>
        <p:spPr>
          <a:xfrm>
            <a:off x="3464476" y="3872207"/>
            <a:ext cx="2478677" cy="923330"/>
          </a:xfrm>
          <a:prstGeom prst="rect">
            <a:avLst/>
          </a:prstGeom>
        </p:spPr>
        <p:txBody>
          <a:bodyPr wrap="square">
            <a:spAutoFit/>
          </a:bodyPr>
          <a:lstStyle/>
          <a:p>
            <a:pPr algn="ctr"/>
            <a:r>
              <a:rPr lang="uk-UA" b="1" dirty="0">
                <a:solidFill>
                  <a:srgbClr val="FFFF00"/>
                </a:solidFill>
              </a:rPr>
              <a:t>Виступ </a:t>
            </a:r>
            <a:r>
              <a:rPr lang="uk-UA" b="1" dirty="0" err="1">
                <a:solidFill>
                  <a:srgbClr val="FFFF00"/>
                </a:solidFill>
              </a:rPr>
              <a:t>ансаблю</a:t>
            </a:r>
            <a:endParaRPr lang="uk-UA" b="1" dirty="0">
              <a:solidFill>
                <a:srgbClr val="FFFF00"/>
              </a:solidFill>
            </a:endParaRPr>
          </a:p>
          <a:p>
            <a:pPr algn="ctr"/>
            <a:r>
              <a:rPr lang="uk-UA" b="1" dirty="0">
                <a:solidFill>
                  <a:srgbClr val="FFFF00"/>
                </a:solidFill>
              </a:rPr>
              <a:t>«</a:t>
            </a:r>
            <a:r>
              <a:rPr lang="uk-UA" b="1" dirty="0" err="1" smtClean="0">
                <a:solidFill>
                  <a:srgbClr val="FFFF00"/>
                </a:solidFill>
              </a:rPr>
              <a:t>Піккардійська</a:t>
            </a:r>
            <a:r>
              <a:rPr lang="uk-UA" b="1" dirty="0" smtClean="0">
                <a:solidFill>
                  <a:srgbClr val="FFFF00"/>
                </a:solidFill>
              </a:rPr>
              <a:t> </a:t>
            </a:r>
            <a:r>
              <a:rPr lang="uk-UA" b="1" dirty="0">
                <a:solidFill>
                  <a:srgbClr val="FFFF00"/>
                </a:solidFill>
              </a:rPr>
              <a:t>терція»</a:t>
            </a:r>
            <a:endParaRPr lang="uk-UA" dirty="0"/>
          </a:p>
        </p:txBody>
      </p:sp>
      <p:sp>
        <p:nvSpPr>
          <p:cNvPr id="12" name="Прямоугольник 11"/>
          <p:cNvSpPr/>
          <p:nvPr/>
        </p:nvSpPr>
        <p:spPr>
          <a:xfrm>
            <a:off x="6078116" y="830962"/>
            <a:ext cx="4572000" cy="646331"/>
          </a:xfrm>
          <a:prstGeom prst="rect">
            <a:avLst/>
          </a:prstGeom>
        </p:spPr>
        <p:txBody>
          <a:bodyPr>
            <a:spAutoFit/>
          </a:bodyPr>
          <a:lstStyle/>
          <a:p>
            <a:pPr algn="ctr"/>
            <a:r>
              <a:rPr lang="uk-UA" b="1" dirty="0">
                <a:solidFill>
                  <a:srgbClr val="FFFF00"/>
                </a:solidFill>
              </a:rPr>
              <a:t>Виступ рок-гурту</a:t>
            </a:r>
          </a:p>
          <a:p>
            <a:pPr algn="ctr"/>
            <a:r>
              <a:rPr lang="uk-UA" b="1" dirty="0">
                <a:solidFill>
                  <a:srgbClr val="FFFF00"/>
                </a:solidFill>
              </a:rPr>
              <a:t>«Полюс»</a:t>
            </a:r>
            <a:endParaRPr lang="uk-UA" dirty="0">
              <a:solidFill>
                <a:srgbClr val="FFFF00"/>
              </a:solidFill>
            </a:endParaRPr>
          </a:p>
        </p:txBody>
      </p:sp>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7017"/>
          <a:stretch/>
        </p:blipFill>
        <p:spPr>
          <a:xfrm>
            <a:off x="6554354" y="3706231"/>
            <a:ext cx="3619525" cy="2978440"/>
          </a:xfrm>
          <a:prstGeom prst="rect">
            <a:avLst/>
          </a:prstGeom>
        </p:spPr>
      </p:pic>
      <p:sp>
        <p:nvSpPr>
          <p:cNvPr id="14" name="Прямоугольник 13"/>
          <p:cNvSpPr/>
          <p:nvPr/>
        </p:nvSpPr>
        <p:spPr>
          <a:xfrm>
            <a:off x="8765512" y="3706231"/>
            <a:ext cx="1166281" cy="369332"/>
          </a:xfrm>
          <a:prstGeom prst="rect">
            <a:avLst/>
          </a:prstGeom>
        </p:spPr>
        <p:txBody>
          <a:bodyPr wrap="none">
            <a:spAutoFit/>
          </a:bodyPr>
          <a:lstStyle/>
          <a:p>
            <a:pPr algn="ctr"/>
            <a:r>
              <a:rPr lang="uk-UA" b="1" dirty="0">
                <a:solidFill>
                  <a:srgbClr val="FFFF00"/>
                </a:solidFill>
              </a:rPr>
              <a:t>Ліга сміху</a:t>
            </a:r>
          </a:p>
        </p:txBody>
      </p:sp>
      <p:pic>
        <p:nvPicPr>
          <p:cNvPr id="15" name="Picture 2" descr="D:\міська рада\герб і прапор Бібрки\H1BIBRK0.jpg"/>
          <p:cNvPicPr>
            <a:picLocks noChangeAspect="1" noChangeArrowheads="1"/>
          </p:cNvPicPr>
          <p:nvPr/>
        </p:nvPicPr>
        <p:blipFill>
          <a:blip r:embed="rId6" cstate="print"/>
          <a:srcRect/>
          <a:stretch>
            <a:fillRect/>
          </a:stretch>
        </p:blipFill>
        <p:spPr bwMode="auto">
          <a:xfrm>
            <a:off x="1729665" y="39174"/>
            <a:ext cx="623980" cy="786303"/>
          </a:xfrm>
          <a:prstGeom prst="rect">
            <a:avLst/>
          </a:prstGeom>
          <a:noFill/>
        </p:spPr>
      </p:pic>
    </p:spTree>
    <p:extLst>
      <p:ext uri="{BB962C8B-B14F-4D97-AF65-F5344CB8AC3E}">
        <p14:creationId xmlns:p14="http://schemas.microsoft.com/office/powerpoint/2010/main" val="592299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77093" y="7580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l="8391" t="7644" r="12710" b="7151"/>
          <a:stretch/>
        </p:blipFill>
        <p:spPr>
          <a:xfrm>
            <a:off x="1801910" y="2207623"/>
            <a:ext cx="4232603" cy="4036422"/>
          </a:xfrm>
          <a:prstGeom prst="rect">
            <a:avLst/>
          </a:prstGeom>
        </p:spPr>
      </p:pic>
      <p:sp>
        <p:nvSpPr>
          <p:cNvPr id="11" name="Прямоугольник 10"/>
          <p:cNvSpPr/>
          <p:nvPr/>
        </p:nvSpPr>
        <p:spPr>
          <a:xfrm>
            <a:off x="1632210" y="1200888"/>
            <a:ext cx="4572000" cy="830997"/>
          </a:xfrm>
          <a:prstGeom prst="rect">
            <a:avLst/>
          </a:prstGeom>
        </p:spPr>
        <p:txBody>
          <a:bodyPr>
            <a:spAutoFit/>
          </a:bodyPr>
          <a:lstStyle/>
          <a:p>
            <a:pPr algn="ctr"/>
            <a:r>
              <a:rPr lang="uk-UA" sz="2400" b="1" dirty="0">
                <a:solidFill>
                  <a:schemeClr val="tx2">
                    <a:lumMod val="50000"/>
                  </a:schemeClr>
                </a:solidFill>
              </a:rPr>
              <a:t>Благодійний концерт </a:t>
            </a:r>
          </a:p>
          <a:p>
            <a:pPr algn="ctr"/>
            <a:r>
              <a:rPr lang="uk-UA" sz="2400" b="1" dirty="0">
                <a:solidFill>
                  <a:schemeClr val="tx2">
                    <a:lumMod val="50000"/>
                  </a:schemeClr>
                </a:solidFill>
              </a:rPr>
              <a:t>Оксани Винницької</a:t>
            </a:r>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4742" t="9033" r="8341" b="14409"/>
          <a:stretch/>
        </p:blipFill>
        <p:spPr>
          <a:xfrm>
            <a:off x="6322216" y="1116945"/>
            <a:ext cx="3989822" cy="3514266"/>
          </a:xfrm>
          <a:prstGeom prst="rect">
            <a:avLst/>
          </a:prstGeom>
        </p:spPr>
      </p:pic>
      <p:sp>
        <p:nvSpPr>
          <p:cNvPr id="14" name="Прямоугольник 13"/>
          <p:cNvSpPr/>
          <p:nvPr/>
        </p:nvSpPr>
        <p:spPr>
          <a:xfrm>
            <a:off x="5632268" y="4986855"/>
            <a:ext cx="4572000" cy="830997"/>
          </a:xfrm>
          <a:prstGeom prst="rect">
            <a:avLst/>
          </a:prstGeom>
        </p:spPr>
        <p:txBody>
          <a:bodyPr>
            <a:spAutoFit/>
          </a:bodyPr>
          <a:lstStyle/>
          <a:p>
            <a:pPr algn="ctr"/>
            <a:r>
              <a:rPr lang="uk-UA" sz="2400" b="1" dirty="0">
                <a:solidFill>
                  <a:schemeClr val="tx2">
                    <a:lumMod val="50000"/>
                  </a:schemeClr>
                </a:solidFill>
              </a:rPr>
              <a:t>Благодійний концерт </a:t>
            </a:r>
          </a:p>
          <a:p>
            <a:pPr algn="ctr"/>
            <a:r>
              <a:rPr lang="uk-UA" sz="2400" b="1" dirty="0">
                <a:solidFill>
                  <a:schemeClr val="tx2">
                    <a:lumMod val="50000"/>
                  </a:schemeClr>
                </a:solidFill>
              </a:rPr>
              <a:t>родини Чорних</a:t>
            </a:r>
          </a:p>
        </p:txBody>
      </p:sp>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616261" y="40620"/>
            <a:ext cx="857224" cy="1080224"/>
          </a:xfrm>
          <a:prstGeom prst="rect">
            <a:avLst/>
          </a:prstGeom>
          <a:noFill/>
        </p:spPr>
      </p:pic>
    </p:spTree>
    <p:extLst>
      <p:ext uri="{BB962C8B-B14F-4D97-AF65-F5344CB8AC3E}">
        <p14:creationId xmlns:p14="http://schemas.microsoft.com/office/powerpoint/2010/main" val="874630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145" y="2206039"/>
            <a:ext cx="4500563" cy="4000500"/>
          </a:xfrm>
          <a:prstGeom prst="rect">
            <a:avLst/>
          </a:prstGeom>
        </p:spPr>
      </p:pic>
      <p:sp>
        <p:nvSpPr>
          <p:cNvPr id="2" name="Прямоугольник 1"/>
          <p:cNvSpPr/>
          <p:nvPr/>
        </p:nvSpPr>
        <p:spPr>
          <a:xfrm>
            <a:off x="2996687" y="7775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sp>
        <p:nvSpPr>
          <p:cNvPr id="13" name="Прямоугольник 12"/>
          <p:cNvSpPr/>
          <p:nvPr/>
        </p:nvSpPr>
        <p:spPr>
          <a:xfrm>
            <a:off x="6200707" y="5118391"/>
            <a:ext cx="4572000" cy="707886"/>
          </a:xfrm>
          <a:prstGeom prst="rect">
            <a:avLst/>
          </a:prstGeom>
        </p:spPr>
        <p:txBody>
          <a:bodyPr>
            <a:spAutoFit/>
          </a:bodyPr>
          <a:lstStyle/>
          <a:p>
            <a:pPr algn="ctr"/>
            <a:r>
              <a:rPr lang="uk-UA" sz="2000" b="1" dirty="0">
                <a:solidFill>
                  <a:schemeClr val="tx2">
                    <a:lumMod val="50000"/>
                  </a:schemeClr>
                </a:solidFill>
              </a:rPr>
              <a:t>Виступ </a:t>
            </a:r>
            <a:r>
              <a:rPr lang="uk-UA" sz="2000" b="1" dirty="0" err="1">
                <a:solidFill>
                  <a:schemeClr val="tx2">
                    <a:lumMod val="50000"/>
                  </a:schemeClr>
                </a:solidFill>
              </a:rPr>
              <a:t>Н.Фаліон</a:t>
            </a:r>
            <a:r>
              <a:rPr lang="uk-UA" sz="2000" b="1" dirty="0">
                <a:solidFill>
                  <a:schemeClr val="tx2">
                    <a:lumMod val="50000"/>
                  </a:schemeClr>
                </a:solidFill>
              </a:rPr>
              <a:t> та гурту</a:t>
            </a:r>
          </a:p>
          <a:p>
            <a:pPr algn="ctr"/>
            <a:r>
              <a:rPr lang="uk-UA" sz="2000" b="1" dirty="0">
                <a:solidFill>
                  <a:schemeClr val="tx2">
                    <a:lumMod val="50000"/>
                  </a:schemeClr>
                </a:solidFill>
              </a:rPr>
              <a:t>«</a:t>
            </a:r>
            <a:r>
              <a:rPr lang="uk-UA" sz="2000" b="1" dirty="0" err="1">
                <a:solidFill>
                  <a:schemeClr val="tx2">
                    <a:lumMod val="50000"/>
                  </a:schemeClr>
                </a:solidFill>
              </a:rPr>
              <a:t>Лісапетний</a:t>
            </a:r>
            <a:r>
              <a:rPr lang="uk-UA" sz="2000" b="1" dirty="0">
                <a:solidFill>
                  <a:schemeClr val="tx2">
                    <a:lumMod val="50000"/>
                  </a:schemeClr>
                </a:solidFill>
              </a:rPr>
              <a:t> батальйон»</a:t>
            </a: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582" y="809951"/>
            <a:ext cx="4527974" cy="4038149"/>
          </a:xfrm>
          <a:prstGeom prst="rect">
            <a:avLst/>
          </a:prstGeom>
        </p:spPr>
      </p:pic>
      <p:sp>
        <p:nvSpPr>
          <p:cNvPr id="16" name="Прямоугольник 15"/>
          <p:cNvSpPr/>
          <p:nvPr/>
        </p:nvSpPr>
        <p:spPr>
          <a:xfrm>
            <a:off x="1533440" y="1473002"/>
            <a:ext cx="4572000" cy="646331"/>
          </a:xfrm>
          <a:prstGeom prst="rect">
            <a:avLst/>
          </a:prstGeom>
        </p:spPr>
        <p:txBody>
          <a:bodyPr>
            <a:spAutoFit/>
          </a:bodyPr>
          <a:lstStyle/>
          <a:p>
            <a:pPr algn="ctr"/>
            <a:r>
              <a:rPr lang="uk-UA" b="1" dirty="0">
                <a:solidFill>
                  <a:schemeClr val="tx2">
                    <a:lumMod val="50000"/>
                  </a:schemeClr>
                </a:solidFill>
              </a:rPr>
              <a:t>Різдвяні посиденьки</a:t>
            </a:r>
          </a:p>
          <a:p>
            <a:pPr algn="ctr"/>
            <a:r>
              <a:rPr lang="uk-UA" b="1" dirty="0">
                <a:solidFill>
                  <a:schemeClr val="tx2">
                    <a:lumMod val="50000"/>
                  </a:schemeClr>
                </a:solidFill>
              </a:rPr>
              <a:t>«Три празники»</a:t>
            </a:r>
          </a:p>
        </p:txBody>
      </p:sp>
      <p:pic>
        <p:nvPicPr>
          <p:cNvPr id="7"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524000" y="0"/>
            <a:ext cx="857224" cy="1080224"/>
          </a:xfrm>
          <a:prstGeom prst="rect">
            <a:avLst/>
          </a:prstGeom>
          <a:noFill/>
        </p:spPr>
      </p:pic>
    </p:spTree>
    <p:extLst>
      <p:ext uri="{BB962C8B-B14F-4D97-AF65-F5344CB8AC3E}">
        <p14:creationId xmlns:p14="http://schemas.microsoft.com/office/powerpoint/2010/main" val="3654849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96687" y="7775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sp>
        <p:nvSpPr>
          <p:cNvPr id="16" name="Прямоугольник 15"/>
          <p:cNvSpPr/>
          <p:nvPr/>
        </p:nvSpPr>
        <p:spPr>
          <a:xfrm>
            <a:off x="5629004" y="1354836"/>
            <a:ext cx="4124597" cy="984885"/>
          </a:xfrm>
          <a:prstGeom prst="rect">
            <a:avLst/>
          </a:prstGeom>
        </p:spPr>
        <p:txBody>
          <a:bodyPr wrap="square">
            <a:spAutoFit/>
          </a:bodyPr>
          <a:lstStyle/>
          <a:p>
            <a:pPr algn="ctr"/>
            <a:r>
              <a:rPr lang="uk-UA" sz="2000" b="1" dirty="0">
                <a:solidFill>
                  <a:schemeClr val="tx2">
                    <a:lumMod val="50000"/>
                  </a:schemeClr>
                </a:solidFill>
              </a:rPr>
              <a:t>Святковий концерт до 100-річчя </a:t>
            </a:r>
            <a:r>
              <a:rPr lang="uk-UA" sz="2000" b="1" dirty="0" err="1">
                <a:solidFill>
                  <a:schemeClr val="tx2">
                    <a:lumMod val="50000"/>
                  </a:schemeClr>
                </a:solidFill>
              </a:rPr>
              <a:t>ЗУНРу</a:t>
            </a:r>
            <a:endParaRPr lang="uk-UA" sz="2000" b="1" dirty="0">
              <a:solidFill>
                <a:schemeClr val="tx2">
                  <a:lumMod val="50000"/>
                </a:schemeClr>
              </a:solidFill>
            </a:endParaRPr>
          </a:p>
          <a:p>
            <a:pPr algn="ctr"/>
            <a:endParaRPr lang="uk-UA" b="1" dirty="0">
              <a:solidFill>
                <a:schemeClr val="tx2">
                  <a:lumMod val="50000"/>
                </a:schemeClr>
              </a:solidFill>
            </a:endParaRPr>
          </a:p>
        </p:txBody>
      </p: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l="6617" t="18808" r="2382" b="16482"/>
          <a:stretch/>
        </p:blipFill>
        <p:spPr>
          <a:xfrm>
            <a:off x="1774061" y="1369749"/>
            <a:ext cx="3527585" cy="2237004"/>
          </a:xfrm>
          <a:prstGeom prst="rect">
            <a:avLst/>
          </a:prstGeom>
        </p:spPr>
      </p:pic>
      <p:pic>
        <p:nvPicPr>
          <p:cNvPr id="21" name="Рисунок 20"/>
          <p:cNvPicPr>
            <a:picLocks noChangeAspect="1"/>
          </p:cNvPicPr>
          <p:nvPr/>
        </p:nvPicPr>
        <p:blipFill rotWithShape="1">
          <a:blip r:embed="rId3" cstate="print">
            <a:extLst>
              <a:ext uri="{28A0092B-C50C-407E-A947-70E740481C1C}">
                <a14:useLocalDpi xmlns:a14="http://schemas.microsoft.com/office/drawing/2010/main" val="0"/>
              </a:ext>
            </a:extLst>
          </a:blip>
          <a:srcRect l="13992" t="10715" r="7102" b="19887"/>
          <a:stretch/>
        </p:blipFill>
        <p:spPr>
          <a:xfrm>
            <a:off x="1817174" y="3859559"/>
            <a:ext cx="3441356" cy="2699263"/>
          </a:xfrm>
          <a:prstGeom prst="rect">
            <a:avLst/>
          </a:prstGeom>
        </p:spPr>
      </p:pic>
      <p:pic>
        <p:nvPicPr>
          <p:cNvPr id="22" name="Рисунок 21"/>
          <p:cNvPicPr>
            <a:picLocks noChangeAspect="1"/>
          </p:cNvPicPr>
          <p:nvPr/>
        </p:nvPicPr>
        <p:blipFill rotWithShape="1">
          <a:blip r:embed="rId4" cstate="print">
            <a:extLst>
              <a:ext uri="{28A0092B-C50C-407E-A947-70E740481C1C}">
                <a14:useLocalDpi xmlns:a14="http://schemas.microsoft.com/office/drawing/2010/main" val="0"/>
              </a:ext>
            </a:extLst>
          </a:blip>
          <a:srcRect l="3883" t="16955" r="4839" b="7482"/>
          <a:stretch/>
        </p:blipFill>
        <p:spPr>
          <a:xfrm>
            <a:off x="5452656" y="2281126"/>
            <a:ext cx="4931543" cy="3640921"/>
          </a:xfrm>
          <a:prstGeom prst="rect">
            <a:avLst/>
          </a:prstGeom>
        </p:spPr>
      </p:pic>
      <p:pic>
        <p:nvPicPr>
          <p:cNvPr id="7" name="Picture 2" descr="D:\міська рада\герб і прапор Бібрки\H1BIBRK0.jpg"/>
          <p:cNvPicPr>
            <a:picLocks noChangeAspect="1" noChangeArrowheads="1"/>
          </p:cNvPicPr>
          <p:nvPr/>
        </p:nvPicPr>
        <p:blipFill>
          <a:blip r:embed="rId5" cstate="print"/>
          <a:srcRect/>
          <a:stretch>
            <a:fillRect/>
          </a:stretch>
        </p:blipFill>
        <p:spPr bwMode="auto">
          <a:xfrm>
            <a:off x="1524000" y="0"/>
            <a:ext cx="857224" cy="1080224"/>
          </a:xfrm>
          <a:prstGeom prst="rect">
            <a:avLst/>
          </a:prstGeom>
          <a:noFill/>
        </p:spPr>
      </p:pic>
    </p:spTree>
    <p:extLst>
      <p:ext uri="{BB962C8B-B14F-4D97-AF65-F5344CB8AC3E}">
        <p14:creationId xmlns:p14="http://schemas.microsoft.com/office/powerpoint/2010/main" val="2860958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96687" y="7775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857224" cy="1080224"/>
          </a:xfrm>
          <a:prstGeom prst="rect">
            <a:avLst/>
          </a:prstGeom>
          <a:noFill/>
        </p:spPr>
      </p:pic>
      <p:pic>
        <p:nvPicPr>
          <p:cNvPr id="285698" name="Picture 2"/>
          <p:cNvPicPr>
            <a:picLocks noChangeAspect="1" noChangeArrowheads="1"/>
          </p:cNvPicPr>
          <p:nvPr/>
        </p:nvPicPr>
        <p:blipFill>
          <a:blip r:embed="rId3" cstate="print"/>
          <a:srcRect/>
          <a:stretch>
            <a:fillRect/>
          </a:stretch>
        </p:blipFill>
        <p:spPr bwMode="auto">
          <a:xfrm>
            <a:off x="2095472" y="1000108"/>
            <a:ext cx="3768354" cy="5024472"/>
          </a:xfrm>
          <a:prstGeom prst="rect">
            <a:avLst/>
          </a:prstGeom>
          <a:noFill/>
          <a:ln w="9525">
            <a:noFill/>
            <a:miter lim="800000"/>
            <a:headEnd/>
            <a:tailEnd/>
          </a:ln>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25347" r="5772" b="5345"/>
          <a:stretch/>
        </p:blipFill>
        <p:spPr>
          <a:xfrm>
            <a:off x="5738810" y="2500306"/>
            <a:ext cx="4889096" cy="3596030"/>
          </a:xfrm>
          <a:prstGeom prst="rect">
            <a:avLst/>
          </a:prstGeom>
        </p:spPr>
      </p:pic>
      <p:sp>
        <p:nvSpPr>
          <p:cNvPr id="7" name="TextBox 6"/>
          <p:cNvSpPr txBox="1"/>
          <p:nvPr/>
        </p:nvSpPr>
        <p:spPr>
          <a:xfrm>
            <a:off x="6381753" y="1214423"/>
            <a:ext cx="3784177" cy="430887"/>
          </a:xfrm>
          <a:prstGeom prst="rect">
            <a:avLst/>
          </a:prstGeom>
          <a:noFill/>
        </p:spPr>
        <p:txBody>
          <a:bodyPr wrap="none" rtlCol="0">
            <a:spAutoFit/>
          </a:bodyPr>
          <a:lstStyle/>
          <a:p>
            <a:r>
              <a:rPr lang="uk-UA" sz="2200" b="1" dirty="0">
                <a:solidFill>
                  <a:srgbClr val="7030A0"/>
                </a:solidFill>
              </a:rPr>
              <a:t>До 75-их  роковин депортації</a:t>
            </a:r>
          </a:p>
        </p:txBody>
      </p:sp>
    </p:spTree>
    <p:extLst>
      <p:ext uri="{BB962C8B-B14F-4D97-AF65-F5344CB8AC3E}">
        <p14:creationId xmlns:p14="http://schemas.microsoft.com/office/powerpoint/2010/main" val="4139146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44137" y="156754"/>
            <a:ext cx="11456125" cy="2436757"/>
          </a:xfrm>
          <a:prstGeom prst="rect">
            <a:avLst/>
          </a:prstGeom>
        </p:spPr>
        <p:txBody>
          <a:bodyPr wrap="square">
            <a:spAutoFit/>
          </a:bodyPr>
          <a:lstStyle/>
          <a:p>
            <a:pPr indent="457200">
              <a:lnSpc>
                <a:spcPct val="107000"/>
              </a:lnSpc>
              <a:spcAft>
                <a:spcPts val="800"/>
              </a:spcAft>
            </a:pPr>
            <a:r>
              <a:rPr lang="uk-UA"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На території об’єднаної громади проживають </a:t>
            </a:r>
            <a:r>
              <a:rPr lang="uk-UA"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приблизно </a:t>
            </a:r>
            <a:r>
              <a:rPr lang="uk-UA"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20 </a:t>
            </a:r>
            <a:r>
              <a:rPr lang="uk-UA"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тис. мешканців.</a:t>
            </a:r>
            <a:endParaRPr lang="uk-UA" sz="24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r>
              <a:rPr lang="uk-UA" sz="2400" b="1" dirty="0">
                <a:solidFill>
                  <a:srgbClr val="0070C0"/>
                </a:solidFill>
                <a:latin typeface="Times New Roman" panose="02020603050405020304" pitchFamily="18" charset="0"/>
                <a:ea typeface="Calibri" panose="020F0502020204030204" pitchFamily="34" charset="0"/>
              </a:rPr>
              <a:t>	Усе, про що прозвітовано нижче,- це результат праці нашої великої громади, результат праці  підприємств та підприємців, які сплачують податки і створюють нові робочі місця, результат  роботи небайдужих громадян, депутатів, виконавчого комітету та працівників апарату ради, які щоразу докладають свої зусилля задля розвитку нашої громади.</a:t>
            </a:r>
            <a:endParaRPr lang="uk-UA" sz="2400" b="1" dirty="0">
              <a:solidFill>
                <a:srgbClr val="0070C0"/>
              </a:solidFill>
            </a:endParaRPr>
          </a:p>
        </p:txBody>
      </p:sp>
      <p:pic>
        <p:nvPicPr>
          <p:cNvPr id="3" name="Місце для вмісту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35" y="2593511"/>
            <a:ext cx="8464990" cy="4264489"/>
          </a:xfrm>
          <a:prstGeom prst="rect">
            <a:avLst/>
          </a:prstGeom>
        </p:spPr>
      </p:pic>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403398" y="3356221"/>
            <a:ext cx="1199997" cy="1512168"/>
          </a:xfrm>
          <a:prstGeom prst="rect">
            <a:avLst/>
          </a:prstGeom>
          <a:noFill/>
        </p:spPr>
      </p:pic>
    </p:spTree>
    <p:extLst>
      <p:ext uri="{BB962C8B-B14F-4D97-AF65-F5344CB8AC3E}">
        <p14:creationId xmlns:p14="http://schemas.microsoft.com/office/powerpoint/2010/main" val="18493263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3"/>
          <p:cNvPicPr>
            <a:picLocks noChangeAspect="1" noChangeArrowheads="1"/>
          </p:cNvPicPr>
          <p:nvPr/>
        </p:nvPicPr>
        <p:blipFill>
          <a:blip r:embed="rId2" cstate="print"/>
          <a:srcRect/>
          <a:stretch>
            <a:fillRect/>
          </a:stretch>
        </p:blipFill>
        <p:spPr bwMode="auto">
          <a:xfrm>
            <a:off x="5310182" y="2643182"/>
            <a:ext cx="5619758" cy="4214818"/>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1524001" y="928671"/>
            <a:ext cx="5238785" cy="3929089"/>
          </a:xfrm>
          <a:prstGeom prst="rect">
            <a:avLst/>
          </a:prstGeom>
          <a:noFill/>
          <a:ln w="9525">
            <a:noFill/>
            <a:miter lim="800000"/>
            <a:headEnd/>
            <a:tailEnd/>
          </a:ln>
          <a:effectLst/>
        </p:spPr>
      </p:pic>
      <p:sp>
        <p:nvSpPr>
          <p:cNvPr id="8" name="Прямоугольник 7"/>
          <p:cNvSpPr/>
          <p:nvPr/>
        </p:nvSpPr>
        <p:spPr>
          <a:xfrm>
            <a:off x="1343472" y="4965327"/>
            <a:ext cx="4071934" cy="1785104"/>
          </a:xfrm>
          <a:prstGeom prst="rect">
            <a:avLst/>
          </a:prstGeom>
        </p:spPr>
        <p:txBody>
          <a:bodyPr wrap="square">
            <a:spAutoFit/>
          </a:bodyPr>
          <a:lstStyle/>
          <a:p>
            <a:pPr algn="ctr"/>
            <a:r>
              <a:rPr lang="uk-UA" sz="2200" b="1" dirty="0">
                <a:solidFill>
                  <a:srgbClr val="00B050"/>
                </a:solidFill>
                <a:cs typeface="Times New Roman" pitchFamily="18" charset="0"/>
              </a:rPr>
              <a:t>Виступ духового оркестру Львівської духовної семінарії під </a:t>
            </a:r>
            <a:r>
              <a:rPr lang="uk-UA" sz="2200" b="1" dirty="0" err="1">
                <a:solidFill>
                  <a:srgbClr val="00B050"/>
                </a:solidFill>
                <a:cs typeface="Times New Roman" pitchFamily="18" charset="0"/>
              </a:rPr>
              <a:t>батутою</a:t>
            </a:r>
            <a:r>
              <a:rPr lang="uk-UA" sz="2200" b="1" dirty="0">
                <a:solidFill>
                  <a:srgbClr val="00B050"/>
                </a:solidFill>
                <a:cs typeface="Times New Roman" pitchFamily="18" charset="0"/>
              </a:rPr>
              <a:t> </a:t>
            </a:r>
          </a:p>
          <a:p>
            <a:pPr algn="ctr"/>
            <a:r>
              <a:rPr lang="uk-UA" sz="2200" b="1" dirty="0">
                <a:solidFill>
                  <a:srgbClr val="00B050"/>
                </a:solidFill>
                <a:cs typeface="Times New Roman" pitchFamily="18" charset="0"/>
              </a:rPr>
              <a:t>Андріяна </a:t>
            </a:r>
            <a:r>
              <a:rPr lang="uk-UA" sz="2200" b="1" dirty="0" err="1">
                <a:solidFill>
                  <a:srgbClr val="00B050"/>
                </a:solidFill>
                <a:cs typeface="Times New Roman" pitchFamily="18" charset="0"/>
              </a:rPr>
              <a:t>Леськіва</a:t>
            </a:r>
            <a:r>
              <a:rPr lang="uk-UA" sz="2200" b="1" dirty="0">
                <a:solidFill>
                  <a:srgbClr val="00B050"/>
                </a:solidFill>
                <a:cs typeface="Times New Roman" pitchFamily="18" charset="0"/>
              </a:rPr>
              <a:t>, </a:t>
            </a:r>
          </a:p>
          <a:p>
            <a:pPr algn="ctr"/>
            <a:r>
              <a:rPr lang="uk-UA" sz="2200" b="1" dirty="0">
                <a:solidFill>
                  <a:srgbClr val="00B050"/>
                </a:solidFill>
                <a:cs typeface="Times New Roman" pitchFamily="18" charset="0"/>
              </a:rPr>
              <a:t>церква с.Шпильчина</a:t>
            </a:r>
          </a:p>
        </p:txBody>
      </p:sp>
      <p:sp>
        <p:nvSpPr>
          <p:cNvPr id="9" name="Прямоугольник 8"/>
          <p:cNvSpPr/>
          <p:nvPr/>
        </p:nvSpPr>
        <p:spPr>
          <a:xfrm>
            <a:off x="6069682" y="1196753"/>
            <a:ext cx="4572000" cy="769441"/>
          </a:xfrm>
          <a:prstGeom prst="rect">
            <a:avLst/>
          </a:prstGeom>
        </p:spPr>
        <p:txBody>
          <a:bodyPr wrap="square">
            <a:spAutoFit/>
          </a:bodyPr>
          <a:lstStyle/>
          <a:p>
            <a:pPr algn="ctr"/>
            <a:r>
              <a:rPr lang="uk-UA" sz="2200" b="1" dirty="0">
                <a:solidFill>
                  <a:srgbClr val="00B050"/>
                </a:solidFill>
                <a:cs typeface="Times New Roman" pitchFamily="18" charset="0"/>
              </a:rPr>
              <a:t>Народний жіночий хор Горлиця, </a:t>
            </a:r>
          </a:p>
          <a:p>
            <a:pPr algn="ctr"/>
            <a:r>
              <a:rPr lang="uk-UA" sz="2200" b="1" dirty="0" err="1">
                <a:solidFill>
                  <a:srgbClr val="00B050"/>
                </a:solidFill>
                <a:cs typeface="Times New Roman" pitchFamily="18" charset="0"/>
              </a:rPr>
              <a:t>Купайло-Фест</a:t>
            </a:r>
            <a:r>
              <a:rPr lang="uk-UA" sz="2200" b="1" dirty="0">
                <a:solidFill>
                  <a:srgbClr val="00B050"/>
                </a:solidFill>
                <a:cs typeface="Times New Roman" pitchFamily="18" charset="0"/>
              </a:rPr>
              <a:t>, </a:t>
            </a:r>
            <a:r>
              <a:rPr lang="uk-UA" sz="2200" b="1" dirty="0" err="1">
                <a:solidFill>
                  <a:srgbClr val="00B050"/>
                </a:solidFill>
                <a:cs typeface="Times New Roman" pitchFamily="18" charset="0"/>
              </a:rPr>
              <a:t>Свірж</a:t>
            </a:r>
            <a:endParaRPr lang="ru-RU" sz="2200" b="1" dirty="0">
              <a:solidFill>
                <a:srgbClr val="00B050"/>
              </a:solidFill>
            </a:endParaRPr>
          </a:p>
        </p:txBody>
      </p:sp>
      <p:sp>
        <p:nvSpPr>
          <p:cNvPr id="10" name="Прямоугольник 9"/>
          <p:cNvSpPr/>
          <p:nvPr/>
        </p:nvSpPr>
        <p:spPr>
          <a:xfrm>
            <a:off x="2996687" y="7775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pic>
        <p:nvPicPr>
          <p:cNvPr id="11"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524000" y="1"/>
            <a:ext cx="683568" cy="861393"/>
          </a:xfrm>
          <a:prstGeom prst="rect">
            <a:avLst/>
          </a:prstGeom>
          <a:noFill/>
        </p:spPr>
      </p:pic>
    </p:spTree>
    <p:extLst>
      <p:ext uri="{BB962C8B-B14F-4D97-AF65-F5344CB8AC3E}">
        <p14:creationId xmlns:p14="http://schemas.microsoft.com/office/powerpoint/2010/main" val="14478844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96687" y="7775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pic>
        <p:nvPicPr>
          <p:cNvPr id="5"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857224" cy="1080224"/>
          </a:xfrm>
          <a:prstGeom prst="rect">
            <a:avLst/>
          </a:prstGeom>
          <a:noFill/>
        </p:spPr>
      </p:pic>
      <p:pic>
        <p:nvPicPr>
          <p:cNvPr id="289794" name="Picture 2"/>
          <p:cNvPicPr>
            <a:picLocks noChangeAspect="1" noChangeArrowheads="1"/>
          </p:cNvPicPr>
          <p:nvPr/>
        </p:nvPicPr>
        <p:blipFill>
          <a:blip r:embed="rId3" cstate="print"/>
          <a:srcRect/>
          <a:stretch>
            <a:fillRect/>
          </a:stretch>
        </p:blipFill>
        <p:spPr bwMode="auto">
          <a:xfrm>
            <a:off x="1543048" y="1204017"/>
            <a:ext cx="5654621" cy="3765825"/>
          </a:xfrm>
          <a:prstGeom prst="rect">
            <a:avLst/>
          </a:prstGeom>
          <a:noFill/>
          <a:ln w="9525">
            <a:noFill/>
            <a:miter lim="800000"/>
            <a:headEnd/>
            <a:tailEnd/>
          </a:ln>
          <a:effectLst/>
        </p:spPr>
      </p:pic>
      <p:sp>
        <p:nvSpPr>
          <p:cNvPr id="7" name="Прямоугольник 6"/>
          <p:cNvSpPr/>
          <p:nvPr/>
        </p:nvSpPr>
        <p:spPr>
          <a:xfrm>
            <a:off x="1524001" y="5093633"/>
            <a:ext cx="4559509" cy="1446550"/>
          </a:xfrm>
          <a:prstGeom prst="rect">
            <a:avLst/>
          </a:prstGeom>
        </p:spPr>
        <p:txBody>
          <a:bodyPr wrap="square">
            <a:spAutoFit/>
          </a:bodyPr>
          <a:lstStyle/>
          <a:p>
            <a:r>
              <a:rPr lang="ru-RU" sz="2200" b="1" dirty="0" err="1">
                <a:solidFill>
                  <a:srgbClr val="FF0000"/>
                </a:solidFill>
              </a:rPr>
              <a:t>Екскурсії</a:t>
            </a:r>
            <a:r>
              <a:rPr lang="ru-RU" sz="2200" b="1" dirty="0">
                <a:solidFill>
                  <a:srgbClr val="FF0000"/>
                </a:solidFill>
              </a:rPr>
              <a:t> по </a:t>
            </a:r>
            <a:r>
              <a:rPr lang="ru-RU" sz="2200" b="1" dirty="0" err="1">
                <a:solidFill>
                  <a:srgbClr val="FF0000"/>
                </a:solidFill>
              </a:rPr>
              <a:t>Бібреччині</a:t>
            </a:r>
            <a:r>
              <a:rPr lang="ru-RU" sz="2200" b="1" dirty="0">
                <a:solidFill>
                  <a:srgbClr val="FF0000"/>
                </a:solidFill>
              </a:rPr>
              <a:t>  для </a:t>
            </a:r>
            <a:r>
              <a:rPr lang="ru-RU" sz="2200" b="1" dirty="0" err="1">
                <a:solidFill>
                  <a:srgbClr val="FF0000"/>
                </a:solidFill>
              </a:rPr>
              <a:t>туристичних</a:t>
            </a:r>
            <a:r>
              <a:rPr lang="ru-RU" sz="2200" b="1" dirty="0">
                <a:solidFill>
                  <a:srgbClr val="FF0000"/>
                </a:solidFill>
              </a:rPr>
              <a:t> </a:t>
            </a:r>
            <a:r>
              <a:rPr lang="ru-RU" sz="2200" b="1" dirty="0" err="1">
                <a:solidFill>
                  <a:srgbClr val="FF0000"/>
                </a:solidFill>
              </a:rPr>
              <a:t>груп</a:t>
            </a:r>
            <a:r>
              <a:rPr lang="ru-RU" sz="2200" b="1" dirty="0">
                <a:solidFill>
                  <a:srgbClr val="FF0000"/>
                </a:solidFill>
              </a:rPr>
              <a:t> </a:t>
            </a:r>
            <a:r>
              <a:rPr lang="ru-RU" sz="2200" b="1" dirty="0" err="1">
                <a:solidFill>
                  <a:srgbClr val="FF0000"/>
                </a:solidFill>
              </a:rPr>
              <a:t>від</a:t>
            </a:r>
            <a:r>
              <a:rPr lang="ru-RU" sz="2200" b="1" dirty="0">
                <a:solidFill>
                  <a:srgbClr val="FF0000"/>
                </a:solidFill>
              </a:rPr>
              <a:t> </a:t>
            </a:r>
            <a:r>
              <a:rPr lang="ru-RU" sz="2200" b="1" dirty="0" err="1">
                <a:solidFill>
                  <a:srgbClr val="FF0000"/>
                </a:solidFill>
              </a:rPr>
              <a:t>турфірми</a:t>
            </a:r>
            <a:r>
              <a:rPr lang="ru-RU" sz="2200" b="1" dirty="0">
                <a:solidFill>
                  <a:srgbClr val="FF0000"/>
                </a:solidFill>
              </a:rPr>
              <a:t> «</a:t>
            </a:r>
            <a:r>
              <a:rPr lang="ru-RU" sz="2200" b="1" dirty="0" err="1">
                <a:solidFill>
                  <a:srgbClr val="FF0000"/>
                </a:solidFill>
              </a:rPr>
              <a:t>Відвідай</a:t>
            </a:r>
            <a:r>
              <a:rPr lang="ru-RU" sz="2200" b="1" dirty="0">
                <a:solidFill>
                  <a:srgbClr val="FF0000"/>
                </a:solidFill>
              </a:rPr>
              <a:t>», </a:t>
            </a:r>
            <a:r>
              <a:rPr lang="ru-RU" sz="2200" b="1" dirty="0" err="1">
                <a:solidFill>
                  <a:srgbClr val="FF0000"/>
                </a:solidFill>
              </a:rPr>
              <a:t>для</a:t>
            </a:r>
            <a:r>
              <a:rPr lang="ru-RU" sz="2200" b="1" dirty="0">
                <a:solidFill>
                  <a:srgbClr val="FF0000"/>
                </a:solidFill>
              </a:rPr>
              <a:t> </a:t>
            </a:r>
            <a:r>
              <a:rPr lang="ru-RU" sz="2200" b="1" dirty="0" err="1">
                <a:solidFill>
                  <a:srgbClr val="FF0000"/>
                </a:solidFill>
              </a:rPr>
              <a:t>туристів</a:t>
            </a:r>
            <a:r>
              <a:rPr lang="ru-RU" sz="2200" b="1" dirty="0">
                <a:solidFill>
                  <a:srgbClr val="FF0000"/>
                </a:solidFill>
              </a:rPr>
              <a:t> </a:t>
            </a:r>
            <a:r>
              <a:rPr lang="ru-RU" sz="2200" b="1" dirty="0" err="1">
                <a:solidFill>
                  <a:srgbClr val="FF0000"/>
                </a:solidFill>
              </a:rPr>
              <a:t>із</a:t>
            </a:r>
            <a:r>
              <a:rPr lang="ru-RU" sz="2200" b="1" dirty="0">
                <a:solidFill>
                  <a:srgbClr val="FF0000"/>
                </a:solidFill>
              </a:rPr>
              <a:t> </a:t>
            </a:r>
            <a:r>
              <a:rPr lang="ru-RU" sz="2200" b="1" dirty="0" err="1">
                <a:solidFill>
                  <a:srgbClr val="FF0000"/>
                </a:solidFill>
              </a:rPr>
              <a:t>Польщі</a:t>
            </a:r>
            <a:r>
              <a:rPr lang="ru-RU" sz="2200" b="1" dirty="0">
                <a:solidFill>
                  <a:srgbClr val="FF0000"/>
                </a:solidFill>
              </a:rPr>
              <a:t>, </a:t>
            </a:r>
            <a:r>
              <a:rPr lang="ru-RU" sz="2200" b="1" dirty="0" err="1">
                <a:solidFill>
                  <a:srgbClr val="FF0000"/>
                </a:solidFill>
              </a:rPr>
              <a:t>Ізраїлю</a:t>
            </a:r>
            <a:endParaRPr lang="ru-RU" sz="2200" dirty="0">
              <a:solidFill>
                <a:srgbClr val="FF0000"/>
              </a:solidFill>
            </a:endParaRPr>
          </a:p>
        </p:txBody>
      </p:sp>
      <p:pic>
        <p:nvPicPr>
          <p:cNvPr id="8" name="Picture 3"/>
          <p:cNvPicPr>
            <a:picLocks noChangeAspect="1" noChangeArrowheads="1"/>
          </p:cNvPicPr>
          <p:nvPr/>
        </p:nvPicPr>
        <p:blipFill>
          <a:blip r:embed="rId4" cstate="print"/>
          <a:srcRect/>
          <a:stretch>
            <a:fillRect/>
          </a:stretch>
        </p:blipFill>
        <p:spPr bwMode="auto">
          <a:xfrm>
            <a:off x="5879976" y="3086929"/>
            <a:ext cx="5000628" cy="3750471"/>
          </a:xfrm>
          <a:prstGeom prst="rect">
            <a:avLst/>
          </a:prstGeom>
          <a:noFill/>
          <a:ln w="9525">
            <a:noFill/>
            <a:miter lim="800000"/>
            <a:headEnd/>
            <a:tailEnd/>
          </a:ln>
          <a:effectLst/>
        </p:spPr>
      </p:pic>
    </p:spTree>
    <p:extLst>
      <p:ext uri="{BB962C8B-B14F-4D97-AF65-F5344CB8AC3E}">
        <p14:creationId xmlns:p14="http://schemas.microsoft.com/office/powerpoint/2010/main" val="39136329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857224" cy="1080224"/>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1486272" y="2350309"/>
            <a:ext cx="6215074" cy="4143383"/>
          </a:xfrm>
          <a:prstGeom prst="rect">
            <a:avLst/>
          </a:prstGeom>
          <a:noFill/>
          <a:ln w="9525">
            <a:noFill/>
            <a:miter lim="800000"/>
            <a:headEnd/>
            <a:tailEnd/>
          </a:ln>
          <a:effectLst/>
        </p:spPr>
      </p:pic>
      <p:sp>
        <p:nvSpPr>
          <p:cNvPr id="8" name="Прямоугольник 7"/>
          <p:cNvSpPr/>
          <p:nvPr/>
        </p:nvSpPr>
        <p:spPr>
          <a:xfrm>
            <a:off x="1881158" y="1428737"/>
            <a:ext cx="3662156" cy="461665"/>
          </a:xfrm>
          <a:prstGeom prst="rect">
            <a:avLst/>
          </a:prstGeom>
        </p:spPr>
        <p:txBody>
          <a:bodyPr wrap="none">
            <a:spAutoFit/>
          </a:bodyPr>
          <a:lstStyle/>
          <a:p>
            <a:pPr algn="ctr"/>
            <a:r>
              <a:rPr lang="uk-UA" sz="2400" b="1" dirty="0">
                <a:solidFill>
                  <a:srgbClr val="FF0000"/>
                </a:solidFill>
                <a:cs typeface="Times New Roman" pitchFamily="18" charset="0"/>
              </a:rPr>
              <a:t>Сокіл </a:t>
            </a:r>
            <a:r>
              <a:rPr lang="uk-UA" sz="2400" b="1" dirty="0" err="1">
                <a:solidFill>
                  <a:srgbClr val="FF0000"/>
                </a:solidFill>
                <a:cs typeface="Times New Roman" pitchFamily="18" charset="0"/>
              </a:rPr>
              <a:t>–перезавантаження</a:t>
            </a:r>
            <a:endParaRPr lang="uk-UA" sz="2400" b="1" dirty="0">
              <a:solidFill>
                <a:srgbClr val="FF0000"/>
              </a:solidFill>
              <a:cs typeface="Times New Roman" pitchFamily="18" charset="0"/>
            </a:endParaRPr>
          </a:p>
        </p:txBody>
      </p:sp>
      <p:sp>
        <p:nvSpPr>
          <p:cNvPr id="9" name="Прямоугольник 8"/>
          <p:cNvSpPr/>
          <p:nvPr/>
        </p:nvSpPr>
        <p:spPr>
          <a:xfrm>
            <a:off x="2996687" y="77755"/>
            <a:ext cx="715875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C00000"/>
                </a:solidFill>
              </a:rPr>
              <a:t>Культурно-</a:t>
            </a:r>
            <a:r>
              <a:rPr lang="ru-RU" sz="4400" b="1" dirty="0" err="1">
                <a:ln/>
                <a:solidFill>
                  <a:srgbClr val="C00000"/>
                </a:solidFill>
              </a:rPr>
              <a:t>мистецькі</a:t>
            </a:r>
            <a:r>
              <a:rPr lang="ru-RU" sz="4400" b="1" dirty="0">
                <a:ln/>
                <a:solidFill>
                  <a:srgbClr val="C00000"/>
                </a:solidFill>
              </a:rPr>
              <a:t> заходи</a:t>
            </a:r>
          </a:p>
        </p:txBody>
      </p:sp>
      <p:sp>
        <p:nvSpPr>
          <p:cNvPr id="10" name="Прямоугольник 9"/>
          <p:cNvSpPr/>
          <p:nvPr/>
        </p:nvSpPr>
        <p:spPr>
          <a:xfrm>
            <a:off x="6744072" y="6482965"/>
            <a:ext cx="3857652" cy="428627"/>
          </a:xfrm>
          <a:prstGeom prst="rect">
            <a:avLst/>
          </a:prstGeom>
        </p:spPr>
        <p:txBody>
          <a:bodyPr wrap="square">
            <a:spAutoFit/>
          </a:bodyPr>
          <a:lstStyle/>
          <a:p>
            <a:pPr algn="ctr"/>
            <a:r>
              <a:rPr lang="uk-UA" sz="2200" b="1" dirty="0">
                <a:solidFill>
                  <a:srgbClr val="FF0000"/>
                </a:solidFill>
                <a:cs typeface="Times New Roman" pitchFamily="18" charset="0"/>
              </a:rPr>
              <a:t>Зустріч з Андрієм </a:t>
            </a:r>
            <a:r>
              <a:rPr lang="uk-UA" sz="2200" b="1" dirty="0" err="1">
                <a:solidFill>
                  <a:srgbClr val="FF0000"/>
                </a:solidFill>
                <a:cs typeface="Times New Roman" pitchFamily="18" charset="0"/>
              </a:rPr>
              <a:t>Содоморою</a:t>
            </a:r>
            <a:endParaRPr lang="ru-RU" sz="2200" b="1" dirty="0">
              <a:solidFill>
                <a:srgbClr val="FF0000"/>
              </a:solidFill>
            </a:endParaRPr>
          </a:p>
        </p:txBody>
      </p:sp>
      <p:pic>
        <p:nvPicPr>
          <p:cNvPr id="284676" name="Picture 4"/>
          <p:cNvPicPr>
            <a:picLocks noChangeAspect="1" noChangeArrowheads="1"/>
          </p:cNvPicPr>
          <p:nvPr/>
        </p:nvPicPr>
        <p:blipFill>
          <a:blip r:embed="rId4" cstate="print"/>
          <a:srcRect/>
          <a:stretch>
            <a:fillRect/>
          </a:stretch>
        </p:blipFill>
        <p:spPr bwMode="auto">
          <a:xfrm>
            <a:off x="6096000" y="1285861"/>
            <a:ext cx="4357686" cy="3268265"/>
          </a:xfrm>
          <a:prstGeom prst="rect">
            <a:avLst/>
          </a:prstGeom>
          <a:noFill/>
          <a:ln w="9525">
            <a:noFill/>
            <a:miter lim="800000"/>
            <a:headEnd/>
            <a:tailEnd/>
          </a:ln>
          <a:effectLst/>
        </p:spPr>
      </p:pic>
    </p:spTree>
    <p:extLst>
      <p:ext uri="{BB962C8B-B14F-4D97-AF65-F5344CB8AC3E}">
        <p14:creationId xmlns:p14="http://schemas.microsoft.com/office/powerpoint/2010/main" val="2406261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631504" y="29274"/>
            <a:ext cx="857224" cy="1080224"/>
          </a:xfrm>
          <a:prstGeom prst="rect">
            <a:avLst/>
          </a:prstGeom>
          <a:noFill/>
        </p:spPr>
      </p:pic>
      <p:sp>
        <p:nvSpPr>
          <p:cNvPr id="3" name="Прямоугольник 2"/>
          <p:cNvSpPr/>
          <p:nvPr/>
        </p:nvSpPr>
        <p:spPr>
          <a:xfrm>
            <a:off x="2381224" y="1"/>
            <a:ext cx="7643866" cy="1138773"/>
          </a:xfrm>
          <a:prstGeom prst="rect">
            <a:avLst/>
          </a:prstGeom>
        </p:spPr>
        <p:txBody>
          <a:bodyPr wrap="square">
            <a:spAutoFit/>
          </a:bodyPr>
          <a:lstStyle/>
          <a:p>
            <a:pPr algn="ctr"/>
            <a:r>
              <a:rPr lang="uk-UA" sz="2200" b="1" dirty="0">
                <a:solidFill>
                  <a:srgbClr val="FF000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a:solidFill>
                  <a:srgbClr val="00B050"/>
                </a:solidFill>
                <a:cs typeface="Times New Roman" pitchFamily="18" charset="0"/>
              </a:rPr>
              <a:t>Бібрська музична школа</a:t>
            </a:r>
            <a:endParaRPr lang="ru-RU" sz="2200" b="1" dirty="0">
              <a:solidFill>
                <a:srgbClr val="00B050"/>
              </a:solidFill>
            </a:endParaRPr>
          </a:p>
        </p:txBody>
      </p:sp>
      <p:pic>
        <p:nvPicPr>
          <p:cNvPr id="4" name="Picture 2"/>
          <p:cNvPicPr>
            <a:picLocks noChangeAspect="1" noChangeArrowheads="1"/>
          </p:cNvPicPr>
          <p:nvPr/>
        </p:nvPicPr>
        <p:blipFill>
          <a:blip r:embed="rId3" cstate="print"/>
          <a:srcRect/>
          <a:stretch>
            <a:fillRect/>
          </a:stretch>
        </p:blipFill>
        <p:spPr bwMode="auto">
          <a:xfrm>
            <a:off x="2095472" y="1142985"/>
            <a:ext cx="7786742" cy="5191161"/>
          </a:xfrm>
          <a:prstGeom prst="rect">
            <a:avLst/>
          </a:prstGeom>
          <a:noFill/>
          <a:ln w="9525">
            <a:noFill/>
            <a:miter lim="800000"/>
            <a:headEnd/>
            <a:tailEnd/>
          </a:ln>
          <a:effectLst/>
        </p:spPr>
      </p:pic>
    </p:spTree>
    <p:extLst>
      <p:ext uri="{BB962C8B-B14F-4D97-AF65-F5344CB8AC3E}">
        <p14:creationId xmlns:p14="http://schemas.microsoft.com/office/powerpoint/2010/main" val="8607278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631504" y="57457"/>
            <a:ext cx="857224" cy="1080224"/>
          </a:xfrm>
          <a:prstGeom prst="rect">
            <a:avLst/>
          </a:prstGeom>
          <a:noFill/>
        </p:spPr>
      </p:pic>
      <p:sp>
        <p:nvSpPr>
          <p:cNvPr id="3" name="Прямоугольник 2"/>
          <p:cNvSpPr/>
          <p:nvPr/>
        </p:nvSpPr>
        <p:spPr>
          <a:xfrm>
            <a:off x="2381224" y="0"/>
            <a:ext cx="7643866" cy="1569660"/>
          </a:xfrm>
          <a:prstGeom prst="rect">
            <a:avLst/>
          </a:prstGeom>
        </p:spPr>
        <p:txBody>
          <a:bodyPr wrap="square">
            <a:spAutoFit/>
          </a:bodyPr>
          <a:lstStyle/>
          <a:p>
            <a:pPr algn="ctr"/>
            <a:r>
              <a:rPr lang="uk-UA" sz="2400" b="1" dirty="0">
                <a:solidFill>
                  <a:srgbClr val="00B05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400" b="1" dirty="0">
                <a:solidFill>
                  <a:srgbClr val="FF0000"/>
                </a:solidFill>
                <a:cs typeface="Times New Roman" pitchFamily="18" charset="0"/>
              </a:rPr>
              <a:t>Бібрська музична школа</a:t>
            </a:r>
            <a:endParaRPr lang="ru-RU" sz="2400" b="1" dirty="0">
              <a:solidFill>
                <a:srgbClr val="FF0000"/>
              </a:solidFill>
            </a:endParaRPr>
          </a:p>
        </p:txBody>
      </p:sp>
      <p:pic>
        <p:nvPicPr>
          <p:cNvPr id="281602" name="Picture 2"/>
          <p:cNvPicPr>
            <a:picLocks noChangeAspect="1" noChangeArrowheads="1"/>
          </p:cNvPicPr>
          <p:nvPr/>
        </p:nvPicPr>
        <p:blipFill>
          <a:blip r:embed="rId3" cstate="print"/>
          <a:srcRect/>
          <a:stretch>
            <a:fillRect/>
          </a:stretch>
        </p:blipFill>
        <p:spPr bwMode="auto">
          <a:xfrm>
            <a:off x="1846236" y="1785926"/>
            <a:ext cx="8821765" cy="4286280"/>
          </a:xfrm>
          <a:prstGeom prst="rect">
            <a:avLst/>
          </a:prstGeom>
          <a:noFill/>
          <a:ln w="9525">
            <a:noFill/>
            <a:miter lim="800000"/>
            <a:headEnd/>
            <a:tailEnd/>
          </a:ln>
          <a:effectLst/>
        </p:spPr>
      </p:pic>
    </p:spTree>
    <p:extLst>
      <p:ext uri="{BB962C8B-B14F-4D97-AF65-F5344CB8AC3E}">
        <p14:creationId xmlns:p14="http://schemas.microsoft.com/office/powerpoint/2010/main" val="9426247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631504" y="55920"/>
            <a:ext cx="812848" cy="1024304"/>
          </a:xfrm>
          <a:prstGeom prst="rect">
            <a:avLst/>
          </a:prstGeom>
          <a:noFill/>
        </p:spPr>
      </p:pic>
      <p:sp>
        <p:nvSpPr>
          <p:cNvPr id="3" name="Прямоугольник 2"/>
          <p:cNvSpPr/>
          <p:nvPr/>
        </p:nvSpPr>
        <p:spPr>
          <a:xfrm>
            <a:off x="2381224" y="1"/>
            <a:ext cx="7643866" cy="1138773"/>
          </a:xfrm>
          <a:prstGeom prst="rect">
            <a:avLst/>
          </a:prstGeom>
        </p:spPr>
        <p:txBody>
          <a:bodyPr wrap="square">
            <a:spAutoFit/>
          </a:bodyPr>
          <a:lstStyle/>
          <a:p>
            <a:pPr algn="ctr"/>
            <a:r>
              <a:rPr lang="uk-UA" sz="2200" b="1" dirty="0">
                <a:solidFill>
                  <a:srgbClr val="00B0F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a:solidFill>
                  <a:srgbClr val="FF0000"/>
                </a:solidFill>
                <a:cs typeface="Times New Roman" pitchFamily="18" charset="0"/>
              </a:rPr>
              <a:t>Бібрська музична школа</a:t>
            </a:r>
            <a:endParaRPr lang="ru-RU" sz="2200" b="1" dirty="0">
              <a:solidFill>
                <a:srgbClr val="FF0000"/>
              </a:solidFill>
            </a:endParaRPr>
          </a:p>
        </p:txBody>
      </p:sp>
      <p:pic>
        <p:nvPicPr>
          <p:cNvPr id="280581" name="Picture 5"/>
          <p:cNvPicPr>
            <a:picLocks noChangeAspect="1" noChangeArrowheads="1"/>
          </p:cNvPicPr>
          <p:nvPr/>
        </p:nvPicPr>
        <p:blipFill>
          <a:blip r:embed="rId3" cstate="print"/>
          <a:srcRect/>
          <a:stretch>
            <a:fillRect/>
          </a:stretch>
        </p:blipFill>
        <p:spPr bwMode="auto">
          <a:xfrm>
            <a:off x="2256580" y="1080224"/>
            <a:ext cx="7858180" cy="5678762"/>
          </a:xfrm>
          <a:prstGeom prst="rect">
            <a:avLst/>
          </a:prstGeom>
          <a:noFill/>
          <a:ln w="9525">
            <a:noFill/>
            <a:miter lim="800000"/>
            <a:headEnd/>
            <a:tailEnd/>
          </a:ln>
          <a:effectLst/>
        </p:spPr>
      </p:pic>
    </p:spTree>
    <p:extLst>
      <p:ext uri="{BB962C8B-B14F-4D97-AF65-F5344CB8AC3E}">
        <p14:creationId xmlns:p14="http://schemas.microsoft.com/office/powerpoint/2010/main" val="128232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857224" cy="1080224"/>
          </a:xfrm>
          <a:prstGeom prst="rect">
            <a:avLst/>
          </a:prstGeom>
          <a:noFill/>
        </p:spPr>
      </p:pic>
      <p:sp>
        <p:nvSpPr>
          <p:cNvPr id="3" name="Прямоугольник 2"/>
          <p:cNvSpPr/>
          <p:nvPr/>
        </p:nvSpPr>
        <p:spPr>
          <a:xfrm>
            <a:off x="2381224" y="1"/>
            <a:ext cx="7643866" cy="1138773"/>
          </a:xfrm>
          <a:prstGeom prst="rect">
            <a:avLst/>
          </a:prstGeom>
        </p:spPr>
        <p:txBody>
          <a:bodyPr wrap="square">
            <a:spAutoFit/>
          </a:bodyPr>
          <a:lstStyle/>
          <a:p>
            <a:pPr algn="ctr"/>
            <a:r>
              <a:rPr lang="uk-UA" sz="2200" b="1" dirty="0">
                <a:solidFill>
                  <a:srgbClr val="FF000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a:cs typeface="Times New Roman" pitchFamily="18" charset="0"/>
              </a:rPr>
              <a:t>Бібрська музична школа</a:t>
            </a:r>
            <a:endParaRPr lang="ru-RU" sz="2200" b="1" dirty="0"/>
          </a:p>
        </p:txBody>
      </p:sp>
      <p:pic>
        <p:nvPicPr>
          <p:cNvPr id="285698" name="Picture 2"/>
          <p:cNvPicPr>
            <a:picLocks noChangeAspect="1" noChangeArrowheads="1"/>
          </p:cNvPicPr>
          <p:nvPr/>
        </p:nvPicPr>
        <p:blipFill>
          <a:blip r:embed="rId3" cstate="print"/>
          <a:srcRect/>
          <a:stretch>
            <a:fillRect/>
          </a:stretch>
        </p:blipFill>
        <p:spPr bwMode="auto">
          <a:xfrm>
            <a:off x="2166910" y="1214423"/>
            <a:ext cx="7715304" cy="5160511"/>
          </a:xfrm>
          <a:prstGeom prst="rect">
            <a:avLst/>
          </a:prstGeom>
          <a:noFill/>
          <a:ln w="9525">
            <a:noFill/>
            <a:miter lim="800000"/>
            <a:headEnd/>
            <a:tailEnd/>
          </a:ln>
          <a:effectLst/>
        </p:spPr>
      </p:pic>
    </p:spTree>
    <p:extLst>
      <p:ext uri="{BB962C8B-B14F-4D97-AF65-F5344CB8AC3E}">
        <p14:creationId xmlns:p14="http://schemas.microsoft.com/office/powerpoint/2010/main" val="36880654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631504" y="58549"/>
            <a:ext cx="857224" cy="1080224"/>
          </a:xfrm>
          <a:prstGeom prst="rect">
            <a:avLst/>
          </a:prstGeom>
          <a:noFill/>
        </p:spPr>
      </p:pic>
      <p:sp>
        <p:nvSpPr>
          <p:cNvPr id="3" name="Прямоугольник 2"/>
          <p:cNvSpPr/>
          <p:nvPr/>
        </p:nvSpPr>
        <p:spPr>
          <a:xfrm>
            <a:off x="2639616" y="180701"/>
            <a:ext cx="7643866" cy="1138773"/>
          </a:xfrm>
          <a:prstGeom prst="rect">
            <a:avLst/>
          </a:prstGeom>
        </p:spPr>
        <p:txBody>
          <a:bodyPr wrap="square">
            <a:spAutoFit/>
          </a:bodyPr>
          <a:lstStyle/>
          <a:p>
            <a:pPr algn="ctr"/>
            <a:r>
              <a:rPr lang="uk-UA" sz="2200" b="1" dirty="0">
                <a:solidFill>
                  <a:srgbClr val="92D050"/>
                </a:solidFill>
                <a:ea typeface="Calibri" pitchFamily="34" charset="0"/>
                <a:cs typeface="Times New Roman" pitchFamily="18" charset="0"/>
              </a:rPr>
              <a:t>Відділ культури, туризму, сім’ї, молоді, спорту та соціальної політики виконавчого комітету Бібрської міської ради</a:t>
            </a:r>
          </a:p>
          <a:p>
            <a:pPr algn="ctr"/>
            <a:r>
              <a:rPr lang="uk-UA" sz="2200" b="1" dirty="0">
                <a:solidFill>
                  <a:srgbClr val="92D050"/>
                </a:solidFill>
                <a:cs typeface="Times New Roman" pitchFamily="18" charset="0"/>
              </a:rPr>
              <a:t>Бібрська музична школа</a:t>
            </a:r>
            <a:endParaRPr lang="ru-RU" sz="2200" b="1" dirty="0">
              <a:solidFill>
                <a:srgbClr val="92D050"/>
              </a:solidFill>
            </a:endParaRPr>
          </a:p>
        </p:txBody>
      </p:sp>
      <p:pic>
        <p:nvPicPr>
          <p:cNvPr id="284674" name="Picture 2"/>
          <p:cNvPicPr>
            <a:picLocks noChangeAspect="1" noChangeArrowheads="1"/>
          </p:cNvPicPr>
          <p:nvPr/>
        </p:nvPicPr>
        <p:blipFill>
          <a:blip r:embed="rId3" cstate="print"/>
          <a:srcRect/>
          <a:stretch>
            <a:fillRect/>
          </a:stretch>
        </p:blipFill>
        <p:spPr bwMode="auto">
          <a:xfrm>
            <a:off x="1699210" y="1500174"/>
            <a:ext cx="8968791" cy="4357718"/>
          </a:xfrm>
          <a:prstGeom prst="rect">
            <a:avLst/>
          </a:prstGeom>
          <a:noFill/>
          <a:ln w="9525">
            <a:noFill/>
            <a:miter lim="800000"/>
            <a:headEnd/>
            <a:tailEnd/>
          </a:ln>
          <a:effectLst/>
        </p:spPr>
      </p:pic>
    </p:spTree>
    <p:extLst>
      <p:ext uri="{BB962C8B-B14F-4D97-AF65-F5344CB8AC3E}">
        <p14:creationId xmlns:p14="http://schemas.microsoft.com/office/powerpoint/2010/main" val="3586142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94678" y="106958"/>
            <a:ext cx="785035" cy="960912"/>
          </a:xfrm>
          <a:prstGeom prst="rect">
            <a:avLst/>
          </a:prstGeom>
          <a:noFill/>
        </p:spPr>
      </p:pic>
      <p:sp>
        <p:nvSpPr>
          <p:cNvPr id="299009" name="Rectangle 1"/>
          <p:cNvSpPr>
            <a:spLocks noChangeArrowheads="1"/>
          </p:cNvSpPr>
          <p:nvPr/>
        </p:nvSpPr>
        <p:spPr bwMode="auto">
          <a:xfrm>
            <a:off x="1703512" y="3342234"/>
            <a:ext cx="8643998"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uk-UA" sz="2200" b="1" dirty="0"/>
          </a:p>
        </p:txBody>
      </p:sp>
      <p:sp>
        <p:nvSpPr>
          <p:cNvPr id="5" name="Прямокутник 4"/>
          <p:cNvSpPr/>
          <p:nvPr/>
        </p:nvSpPr>
        <p:spPr>
          <a:xfrm>
            <a:off x="979713" y="0"/>
            <a:ext cx="11116493" cy="3919022"/>
          </a:xfrm>
          <a:prstGeom prst="rect">
            <a:avLst/>
          </a:prstGeom>
        </p:spPr>
        <p:txBody>
          <a:bodyPr wrap="square">
            <a:spAutoFit/>
          </a:bodyPr>
          <a:lstStyle/>
          <a:p>
            <a:r>
              <a:rPr lang="uk-UA" sz="2200" b="1" kern="1400" spc="-50"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Відділ містобудування, архітектури, земельних відносин та інфраструктури виконавчого комітету </a:t>
            </a:r>
            <a:r>
              <a:rPr lang="uk-UA" sz="2200" b="1" kern="1400" spc="-50"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200" b="1" kern="1400" spc="-50"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a:t>
            </a:r>
            <a:r>
              <a:rPr lang="uk-UA" sz="2200" b="1" kern="1400" spc="-50" dirty="0">
                <a:latin typeface="Times New Roman" panose="02020603050405020304" pitchFamily="18" charset="0"/>
                <a:ea typeface="Times New Roman" panose="02020603050405020304" pitchFamily="18" charset="0"/>
                <a:cs typeface="Times New Roman" panose="02020603050405020304" pitchFamily="18" charset="0"/>
              </a:rPr>
              <a:t> </a:t>
            </a:r>
            <a:endParaRPr lang="uk-UA"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uk-UA"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Ефективне використання земельних ресурсів має винятково важливе значення для сталого розвитку земельних відносин України. Цьому має бути підпорядковане реформування земельних відносин, на основі якого здійснено перехід до різних форм власності на землю, запроваджено платного землекористування та орендних відносин.</a:t>
            </a:r>
            <a:endParaRPr lang="uk-UA"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uk-UA"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На території Бібрської міської ради за </a:t>
            </a:r>
            <a:r>
              <a:rPr lang="uk-UA" sz="2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2019-2020 </a:t>
            </a:r>
            <a:r>
              <a:rPr lang="uk-UA"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роки надходження по  земельному податку становить:</a:t>
            </a:r>
            <a:endParaRPr lang="uk-UA"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Таблиця 5"/>
          <p:cNvGraphicFramePr>
            <a:graphicFrameLocks noGrp="1"/>
          </p:cNvGraphicFramePr>
          <p:nvPr>
            <p:extLst>
              <p:ext uri="{D42A27DB-BD31-4B8C-83A1-F6EECF244321}">
                <p14:modId xmlns:p14="http://schemas.microsoft.com/office/powerpoint/2010/main" val="122311998"/>
              </p:ext>
            </p:extLst>
          </p:nvPr>
        </p:nvGraphicFramePr>
        <p:xfrm>
          <a:off x="300448" y="4461390"/>
          <a:ext cx="11534501" cy="606997"/>
        </p:xfrm>
        <a:graphic>
          <a:graphicData uri="http://schemas.openxmlformats.org/drawingml/2006/table">
            <a:tbl>
              <a:tblPr firstRow="1" firstCol="1" bandRow="1">
                <a:tableStyleId>{5C22544A-7EE6-4342-B048-85BDC9FD1C3A}</a:tableStyleId>
              </a:tblPr>
              <a:tblGrid>
                <a:gridCol w="4754320">
                  <a:extLst>
                    <a:ext uri="{9D8B030D-6E8A-4147-A177-3AD203B41FA5}">
                      <a16:colId xmlns:a16="http://schemas.microsoft.com/office/drawing/2014/main" val="3302844412"/>
                    </a:ext>
                  </a:extLst>
                </a:gridCol>
                <a:gridCol w="2371940">
                  <a:extLst>
                    <a:ext uri="{9D8B030D-6E8A-4147-A177-3AD203B41FA5}">
                      <a16:colId xmlns:a16="http://schemas.microsoft.com/office/drawing/2014/main" val="1690900467"/>
                    </a:ext>
                  </a:extLst>
                </a:gridCol>
                <a:gridCol w="2376617">
                  <a:extLst>
                    <a:ext uri="{9D8B030D-6E8A-4147-A177-3AD203B41FA5}">
                      <a16:colId xmlns:a16="http://schemas.microsoft.com/office/drawing/2014/main" val="2424783752"/>
                    </a:ext>
                  </a:extLst>
                </a:gridCol>
                <a:gridCol w="2031624">
                  <a:extLst>
                    <a:ext uri="{9D8B030D-6E8A-4147-A177-3AD203B41FA5}">
                      <a16:colId xmlns:a16="http://schemas.microsoft.com/office/drawing/2014/main" val="1555394719"/>
                    </a:ext>
                  </a:extLst>
                </a:gridCol>
              </a:tblGrid>
              <a:tr h="606997">
                <a:tc>
                  <a:txBody>
                    <a:bodyPr/>
                    <a:lstStyle/>
                    <a:p>
                      <a:pPr algn="just">
                        <a:lnSpc>
                          <a:spcPct val="150000"/>
                        </a:lnSpc>
                        <a:spcAft>
                          <a:spcPts val="0"/>
                        </a:spcAft>
                      </a:pPr>
                      <a:r>
                        <a:rPr lang="uk-UA" sz="1400" b="1" dirty="0">
                          <a:solidFill>
                            <a:srgbClr val="002060"/>
                          </a:solidFill>
                          <a:effectLst/>
                        </a:rPr>
                        <a:t>Земельний податок  з юридичних осіб</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506484,11</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448031,8</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 89,60%</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9625685"/>
                  </a:ext>
                </a:extLst>
              </a:tr>
            </a:tbl>
          </a:graphicData>
        </a:graphic>
      </p:graphicFrame>
      <p:graphicFrame>
        <p:nvGraphicFramePr>
          <p:cNvPr id="7" name="Таблиця 6"/>
          <p:cNvGraphicFramePr>
            <a:graphicFrameLocks noGrp="1"/>
          </p:cNvGraphicFramePr>
          <p:nvPr>
            <p:extLst>
              <p:ext uri="{D42A27DB-BD31-4B8C-83A1-F6EECF244321}">
                <p14:modId xmlns:p14="http://schemas.microsoft.com/office/powerpoint/2010/main" val="1957961970"/>
              </p:ext>
            </p:extLst>
          </p:nvPr>
        </p:nvGraphicFramePr>
        <p:xfrm>
          <a:off x="300446" y="5068388"/>
          <a:ext cx="11534503" cy="1789613"/>
        </p:xfrm>
        <a:graphic>
          <a:graphicData uri="http://schemas.openxmlformats.org/drawingml/2006/table">
            <a:tbl>
              <a:tblPr firstRow="1" firstCol="1" bandRow="1">
                <a:tableStyleId>{5C22544A-7EE6-4342-B048-85BDC9FD1C3A}</a:tableStyleId>
              </a:tblPr>
              <a:tblGrid>
                <a:gridCol w="4717064">
                  <a:extLst>
                    <a:ext uri="{9D8B030D-6E8A-4147-A177-3AD203B41FA5}">
                      <a16:colId xmlns:a16="http://schemas.microsoft.com/office/drawing/2014/main" val="3831251601"/>
                    </a:ext>
                  </a:extLst>
                </a:gridCol>
                <a:gridCol w="2445104">
                  <a:extLst>
                    <a:ext uri="{9D8B030D-6E8A-4147-A177-3AD203B41FA5}">
                      <a16:colId xmlns:a16="http://schemas.microsoft.com/office/drawing/2014/main" val="1545586337"/>
                    </a:ext>
                  </a:extLst>
                </a:gridCol>
                <a:gridCol w="2309264">
                  <a:extLst>
                    <a:ext uri="{9D8B030D-6E8A-4147-A177-3AD203B41FA5}">
                      <a16:colId xmlns:a16="http://schemas.microsoft.com/office/drawing/2014/main" val="1261141820"/>
                    </a:ext>
                  </a:extLst>
                </a:gridCol>
                <a:gridCol w="2063071">
                  <a:extLst>
                    <a:ext uri="{9D8B030D-6E8A-4147-A177-3AD203B41FA5}">
                      <a16:colId xmlns:a16="http://schemas.microsoft.com/office/drawing/2014/main" val="4119252532"/>
                    </a:ext>
                  </a:extLst>
                </a:gridCol>
              </a:tblGrid>
              <a:tr h="549583">
                <a:tc>
                  <a:txBody>
                    <a:bodyPr/>
                    <a:lstStyle/>
                    <a:p>
                      <a:pPr algn="just">
                        <a:lnSpc>
                          <a:spcPct val="150000"/>
                        </a:lnSpc>
                        <a:spcAft>
                          <a:spcPts val="0"/>
                        </a:spcAft>
                      </a:pPr>
                      <a:r>
                        <a:rPr lang="uk-UA" sz="1400" dirty="0">
                          <a:solidFill>
                            <a:srgbClr val="002060"/>
                          </a:solidFill>
                          <a:effectLst/>
                        </a:rPr>
                        <a:t>Орендна плата з юридичних осіб</a:t>
                      </a:r>
                      <a:endParaRPr lang="uk-UA"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dirty="0">
                          <a:solidFill>
                            <a:srgbClr val="002060"/>
                          </a:solidFill>
                          <a:effectLst/>
                        </a:rPr>
                        <a:t>1569892,72</a:t>
                      </a:r>
                      <a:endParaRPr lang="uk-UA"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a:solidFill>
                            <a:srgbClr val="002060"/>
                          </a:solidFill>
                          <a:effectLst/>
                        </a:rPr>
                        <a:t>1587077</a:t>
                      </a:r>
                      <a:endParaRPr lang="uk-UA"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dirty="0">
                          <a:solidFill>
                            <a:srgbClr val="002060"/>
                          </a:solidFill>
                          <a:effectLst/>
                        </a:rPr>
                        <a:t>99,19%</a:t>
                      </a:r>
                      <a:endParaRPr lang="uk-UA"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61752"/>
                  </a:ext>
                </a:extLst>
              </a:tr>
              <a:tr h="549583">
                <a:tc>
                  <a:txBody>
                    <a:bodyPr/>
                    <a:lstStyle/>
                    <a:p>
                      <a:pPr algn="just">
                        <a:lnSpc>
                          <a:spcPct val="150000"/>
                        </a:lnSpc>
                        <a:spcAft>
                          <a:spcPts val="0"/>
                        </a:spcAft>
                      </a:pPr>
                      <a:r>
                        <a:rPr lang="uk-UA" sz="1400">
                          <a:solidFill>
                            <a:srgbClr val="002060"/>
                          </a:solidFill>
                          <a:effectLst/>
                        </a:rPr>
                        <a:t>Земельний податок з фізичних осіб</a:t>
                      </a:r>
                      <a:endParaRPr lang="uk-UA"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477005,67</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1172116</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236,82%</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7891733"/>
                  </a:ext>
                </a:extLst>
              </a:tr>
              <a:tr h="690447">
                <a:tc>
                  <a:txBody>
                    <a:bodyPr/>
                    <a:lstStyle/>
                    <a:p>
                      <a:pPr algn="just">
                        <a:lnSpc>
                          <a:spcPct val="150000"/>
                        </a:lnSpc>
                        <a:spcAft>
                          <a:spcPts val="0"/>
                        </a:spcAft>
                      </a:pPr>
                      <a:r>
                        <a:rPr lang="uk-UA" sz="1400">
                          <a:solidFill>
                            <a:srgbClr val="002060"/>
                          </a:solidFill>
                          <a:effectLst/>
                        </a:rPr>
                        <a:t>Орендна плата з фізичних осіб</a:t>
                      </a:r>
                      <a:endParaRPr lang="uk-UA"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329436,95</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252158,6</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uk-UA" sz="1400" b="1" dirty="0">
                          <a:solidFill>
                            <a:srgbClr val="002060"/>
                          </a:solidFill>
                          <a:effectLst/>
                        </a:rPr>
                        <a:t>72,04%</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7654895"/>
                  </a:ext>
                </a:extLst>
              </a:tr>
            </a:tbl>
          </a:graphicData>
        </a:graphic>
      </p:graphicFrame>
      <p:graphicFrame>
        <p:nvGraphicFramePr>
          <p:cNvPr id="8" name="Таблиця 7"/>
          <p:cNvGraphicFramePr>
            <a:graphicFrameLocks noGrp="1"/>
          </p:cNvGraphicFramePr>
          <p:nvPr>
            <p:extLst>
              <p:ext uri="{D42A27DB-BD31-4B8C-83A1-F6EECF244321}">
                <p14:modId xmlns:p14="http://schemas.microsoft.com/office/powerpoint/2010/main" val="1435786745"/>
              </p:ext>
            </p:extLst>
          </p:nvPr>
        </p:nvGraphicFramePr>
        <p:xfrm>
          <a:off x="300445" y="3854392"/>
          <a:ext cx="11534504" cy="640080"/>
        </p:xfrm>
        <a:graphic>
          <a:graphicData uri="http://schemas.openxmlformats.org/drawingml/2006/table">
            <a:tbl>
              <a:tblPr firstRow="1" firstCol="1" bandRow="1">
                <a:tableStyleId>{5C22544A-7EE6-4342-B048-85BDC9FD1C3A}</a:tableStyleId>
              </a:tblPr>
              <a:tblGrid>
                <a:gridCol w="4717066">
                  <a:extLst>
                    <a:ext uri="{9D8B030D-6E8A-4147-A177-3AD203B41FA5}">
                      <a16:colId xmlns:a16="http://schemas.microsoft.com/office/drawing/2014/main" val="4185051348"/>
                    </a:ext>
                  </a:extLst>
                </a:gridCol>
                <a:gridCol w="2409195">
                  <a:extLst>
                    <a:ext uri="{9D8B030D-6E8A-4147-A177-3AD203B41FA5}">
                      <a16:colId xmlns:a16="http://schemas.microsoft.com/office/drawing/2014/main" val="3303517815"/>
                    </a:ext>
                  </a:extLst>
                </a:gridCol>
                <a:gridCol w="4408243">
                  <a:extLst>
                    <a:ext uri="{9D8B030D-6E8A-4147-A177-3AD203B41FA5}">
                      <a16:colId xmlns:a16="http://schemas.microsoft.com/office/drawing/2014/main" val="64777673"/>
                    </a:ext>
                  </a:extLst>
                </a:gridCol>
              </a:tblGrid>
              <a:tr h="0">
                <a:tc>
                  <a:txBody>
                    <a:bodyPr/>
                    <a:lstStyle/>
                    <a:p>
                      <a:pPr algn="just">
                        <a:lnSpc>
                          <a:spcPct val="150000"/>
                        </a:lnSpc>
                        <a:spcAft>
                          <a:spcPts val="0"/>
                        </a:spcAft>
                      </a:pPr>
                      <a:r>
                        <a:rPr lang="uk-UA" sz="1400" dirty="0">
                          <a:effectLst/>
                        </a:rPr>
                        <a:t> </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uk-UA" sz="1400" b="1" dirty="0">
                          <a:solidFill>
                            <a:srgbClr val="002060"/>
                          </a:solidFill>
                          <a:effectLst/>
                        </a:rPr>
                        <a:t>2019</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uk-UA" sz="1400" b="1" dirty="0">
                          <a:solidFill>
                            <a:srgbClr val="002060"/>
                          </a:solidFill>
                          <a:effectLst/>
                        </a:rPr>
                        <a:t>2020</a:t>
                      </a:r>
                      <a:endParaRPr lang="uk-UA" sz="1100" b="1" dirty="0">
                        <a:solidFill>
                          <a:srgbClr val="002060"/>
                        </a:solidFill>
                        <a:effectLst/>
                      </a:endParaRPr>
                    </a:p>
                    <a:p>
                      <a:pPr algn="ctr">
                        <a:lnSpc>
                          <a:spcPct val="150000"/>
                        </a:lnSpc>
                        <a:spcAft>
                          <a:spcPts val="0"/>
                        </a:spcAft>
                      </a:pPr>
                      <a:r>
                        <a:rPr lang="uk-UA" sz="1400" b="1" dirty="0">
                          <a:solidFill>
                            <a:srgbClr val="002060"/>
                          </a:solidFill>
                          <a:effectLst/>
                        </a:rPr>
                        <a:t> </a:t>
                      </a:r>
                      <a:endParaRPr lang="uk-UA" sz="11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7812877"/>
                  </a:ext>
                </a:extLst>
              </a:tr>
            </a:tbl>
          </a:graphicData>
        </a:graphic>
      </p:graphicFrame>
    </p:spTree>
    <p:extLst>
      <p:ext uri="{BB962C8B-B14F-4D97-AF65-F5344CB8AC3E}">
        <p14:creationId xmlns:p14="http://schemas.microsoft.com/office/powerpoint/2010/main" val="554164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11703"/>
            <a:ext cx="857224" cy="1080224"/>
          </a:xfrm>
          <a:prstGeom prst="rect">
            <a:avLst/>
          </a:prstGeom>
          <a:noFill/>
        </p:spPr>
      </p:pic>
      <p:sp>
        <p:nvSpPr>
          <p:cNvPr id="297985" name="Rectangle 1"/>
          <p:cNvSpPr>
            <a:spLocks noChangeArrowheads="1"/>
          </p:cNvSpPr>
          <p:nvPr/>
        </p:nvSpPr>
        <p:spPr bwMode="auto">
          <a:xfrm>
            <a:off x="423866" y="822940"/>
            <a:ext cx="11103428"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200" dirty="0">
                <a:solidFill>
                  <a:srgbClr val="353D42"/>
                </a:solidFill>
                <a:ea typeface="Calibri" pitchFamily="34" charset="0"/>
                <a:cs typeface="Times New Roman" pitchFamily="18" charset="0"/>
              </a:rPr>
              <a:t> </a:t>
            </a:r>
            <a:r>
              <a:rPr lang="uk-UA" sz="2200" b="1" dirty="0">
                <a:solidFill>
                  <a:srgbClr val="002060"/>
                </a:solidFill>
              </a:rPr>
              <a:t>Згідно </a:t>
            </a:r>
            <a:r>
              <a:rPr lang="uk-UA" sz="2200" b="1" dirty="0" smtClean="0">
                <a:solidFill>
                  <a:srgbClr val="002060"/>
                </a:solidFill>
              </a:rPr>
              <a:t>з підписаним меморандумом </a:t>
            </a:r>
            <a:r>
              <a:rPr lang="uk-UA" sz="2200" b="1" dirty="0">
                <a:solidFill>
                  <a:srgbClr val="002060"/>
                </a:solidFill>
              </a:rPr>
              <a:t>між </a:t>
            </a:r>
            <a:r>
              <a:rPr lang="uk-UA" sz="2200" b="1" dirty="0" err="1">
                <a:solidFill>
                  <a:srgbClr val="002060"/>
                </a:solidFill>
              </a:rPr>
              <a:t>Бібрською</a:t>
            </a:r>
            <a:r>
              <a:rPr lang="uk-UA" sz="2200" b="1" dirty="0">
                <a:solidFill>
                  <a:srgbClr val="002060"/>
                </a:solidFill>
              </a:rPr>
              <a:t> міською радою та </a:t>
            </a:r>
            <a:r>
              <a:rPr lang="uk-UA" sz="2200" b="1" dirty="0" err="1">
                <a:solidFill>
                  <a:srgbClr val="002060"/>
                </a:solidFill>
              </a:rPr>
              <a:t>Держгеокадастром</a:t>
            </a:r>
            <a:r>
              <a:rPr lang="uk-UA" sz="2200" b="1" dirty="0">
                <a:solidFill>
                  <a:srgbClr val="002060"/>
                </a:solidFill>
              </a:rPr>
              <a:t> на підставі наказу Головного управління </a:t>
            </a:r>
            <a:r>
              <a:rPr lang="uk-UA" sz="2200" b="1" dirty="0" err="1">
                <a:solidFill>
                  <a:srgbClr val="002060"/>
                </a:solidFill>
              </a:rPr>
              <a:t>Держгеокадастру</a:t>
            </a:r>
            <a:r>
              <a:rPr lang="uk-UA" sz="2200" b="1" dirty="0">
                <a:solidFill>
                  <a:srgbClr val="002060"/>
                </a:solidFill>
              </a:rPr>
              <a:t> у Львівській області     передано, а рішенням Бібрської міської ради прийнято у комунальну власність 519 земельних ділянок загальною площею 2901,4909га. З загальної кількості земель </a:t>
            </a:r>
            <a:r>
              <a:rPr lang="uk-UA" sz="2200" b="1" dirty="0" err="1">
                <a:solidFill>
                  <a:srgbClr val="002060"/>
                </a:solidFill>
              </a:rPr>
              <a:t>Бібрської</a:t>
            </a:r>
            <a:r>
              <a:rPr lang="uk-UA" sz="2200" b="1" dirty="0">
                <a:solidFill>
                  <a:srgbClr val="002060"/>
                </a:solidFill>
              </a:rPr>
              <a:t> міської ради зарезервовано земельні ділянки для створення громадських пасовищ  та сформовано перелік  інвестиційно-привабливих земельних ділянок.</a:t>
            </a:r>
          </a:p>
          <a:p>
            <a:pPr algn="just" fontAlgn="base">
              <a:spcBef>
                <a:spcPct val="0"/>
              </a:spcBef>
              <a:spcAft>
                <a:spcPct val="0"/>
              </a:spcAft>
            </a:pPr>
            <a:endParaRPr lang="uk-UA" sz="2400" b="1" dirty="0"/>
          </a:p>
        </p:txBody>
      </p:sp>
      <p:sp>
        <p:nvSpPr>
          <p:cNvPr id="4" name="Прямоугольник 3"/>
          <p:cNvSpPr/>
          <p:nvPr/>
        </p:nvSpPr>
        <p:spPr>
          <a:xfrm>
            <a:off x="1796322" y="90080"/>
            <a:ext cx="9430308" cy="830997"/>
          </a:xfrm>
          <a:prstGeom prst="rect">
            <a:avLst/>
          </a:prstGeom>
        </p:spPr>
        <p:txBody>
          <a:bodyPr wrap="square">
            <a:spAutoFit/>
          </a:bodyPr>
          <a:lstStyle/>
          <a:p>
            <a:pPr lvl="0" algn="just" fontAlgn="base">
              <a:spcBef>
                <a:spcPct val="0"/>
              </a:spcBef>
              <a:spcAft>
                <a:spcPct val="0"/>
              </a:spcAft>
            </a:pPr>
            <a:r>
              <a:rPr lang="uk-UA" sz="2400" b="1" dirty="0">
                <a:solidFill>
                  <a:srgbClr val="00B050"/>
                </a:solidFill>
                <a:ea typeface="Calibri" pitchFamily="34" charset="0"/>
                <a:cs typeface="Times New Roman" pitchFamily="18" charset="0"/>
              </a:rPr>
              <a:t>Відділ містобудування, архітектури, земельних відносин </a:t>
            </a:r>
          </a:p>
          <a:p>
            <a:pPr lvl="0" algn="just" fontAlgn="base">
              <a:spcBef>
                <a:spcPct val="0"/>
              </a:spcBef>
              <a:spcAft>
                <a:spcPct val="0"/>
              </a:spcAft>
            </a:pPr>
            <a:r>
              <a:rPr lang="uk-UA" sz="2400" b="1" dirty="0">
                <a:solidFill>
                  <a:srgbClr val="00B050"/>
                </a:solidFill>
                <a:ea typeface="Calibri" pitchFamily="34" charset="0"/>
                <a:cs typeface="Times New Roman" pitchFamily="18" charset="0"/>
              </a:rPr>
              <a:t>та інфраструктури виконавчого комітету Бібрської міської ради</a:t>
            </a:r>
            <a:endParaRPr lang="ru-RU" sz="2400" dirty="0">
              <a:solidFill>
                <a:srgbClr val="00B050"/>
              </a:solidFill>
            </a:endParaRPr>
          </a:p>
        </p:txBody>
      </p:sp>
      <p:sp>
        <p:nvSpPr>
          <p:cNvPr id="3" name="Прямокутник 2"/>
          <p:cNvSpPr/>
          <p:nvPr/>
        </p:nvSpPr>
        <p:spPr>
          <a:xfrm>
            <a:off x="181527" y="2962977"/>
            <a:ext cx="11588107" cy="3831818"/>
          </a:xfrm>
          <a:prstGeom prst="rect">
            <a:avLst/>
          </a:prstGeom>
        </p:spPr>
        <p:txBody>
          <a:bodyPr wrap="square">
            <a:spAutoFit/>
          </a:bodyPr>
          <a:lstStyle/>
          <a:p>
            <a:pPr indent="449580" algn="just">
              <a:lnSpc>
                <a:spcPct val="150000"/>
              </a:lnSpc>
            </a:pPr>
            <a:r>
              <a:rPr lang="uk-UA"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Відділ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архітектури, містобудування, земельних відносин та інфраструктури виконавчого комітету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міської ради  надав пропозиції  щодо резервування  земельних ділянок для створення громадських пасовищ із земель сільськогосподарського призначення, які розташовані : </a:t>
            </a:r>
            <a:endParaRPr lang="uk-UA"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Романівський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старостинський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округ 17  земельних ділянок площею 180,1577 га;</a:t>
            </a:r>
            <a:endParaRPr lang="uk-UA"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Стрілківський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старостинський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округ17 земельних ділянок площею 97,3811га; </a:t>
            </a:r>
            <a:endParaRPr lang="uk-UA"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Свірзький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старостинський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округ  17  земельних ділянок площею 189,3720га; </a:t>
            </a:r>
            <a:endParaRPr lang="uk-UA"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Ланівський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старостинський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округ 25 земельних ділянок площею 172,6644га; </a:t>
            </a:r>
            <a:endParaRPr lang="uk-UA"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с.Шпильчина</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земельні ділянки площею 9,61га; </a:t>
            </a:r>
            <a:endParaRPr lang="uk-UA"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Великоглібовицький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старостинський</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округ не зарезервовано жодної ділянки.</a:t>
            </a:r>
            <a:endParaRPr lang="uk-UA"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048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97943" y="216033"/>
            <a:ext cx="1129419" cy="1423229"/>
          </a:xfrm>
          <a:prstGeom prst="rect">
            <a:avLst/>
          </a:prstGeom>
          <a:noFill/>
        </p:spPr>
      </p:pic>
      <p:sp>
        <p:nvSpPr>
          <p:cNvPr id="3" name="Заголовок 2"/>
          <p:cNvSpPr>
            <a:spLocks noGrp="1"/>
          </p:cNvSpPr>
          <p:nvPr>
            <p:ph type="title"/>
          </p:nvPr>
        </p:nvSpPr>
        <p:spPr>
          <a:xfrm>
            <a:off x="2166178" y="446466"/>
            <a:ext cx="8229600" cy="481182"/>
          </a:xfrm>
        </p:spPr>
        <p:txBody>
          <a:bodyPr>
            <a:normAutofit fontScale="90000"/>
          </a:bodyPr>
          <a:lstStyle/>
          <a:p>
            <a:r>
              <a:rPr lang="uk-UA" sz="29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Діяльність ради та її виконавчих органів</a:t>
            </a:r>
            <a:r>
              <a:rPr lang="uk-UA" sz="2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2400" dirty="0">
                <a:latin typeface="Calibri" panose="020F0502020204030204" pitchFamily="34" charset="0"/>
                <a:ea typeface="Calibri" panose="020F0502020204030204" pitchFamily="34" charset="0"/>
                <a:cs typeface="Times New Roman" panose="02020603050405020304" pitchFamily="18" charset="0"/>
              </a:rPr>
              <a:t/>
            </a:r>
            <a:br>
              <a:rPr lang="uk-UA" sz="2400" dirty="0">
                <a:latin typeface="Calibri" panose="020F0502020204030204" pitchFamily="34" charset="0"/>
                <a:ea typeface="Calibri" panose="020F0502020204030204" pitchFamily="34" charset="0"/>
                <a:cs typeface="Times New Roman" panose="02020603050405020304" pitchFamily="18" charset="0"/>
              </a:rPr>
            </a:br>
            <a:endParaRPr lang="ru-RU" sz="3000" dirty="0"/>
          </a:p>
        </p:txBody>
      </p:sp>
      <p:pic>
        <p:nvPicPr>
          <p:cNvPr id="96258" name="Picture 2" descr="Результат пошуку зображень за запитом місцеві ради народних депутатів"/>
          <p:cNvPicPr>
            <a:picLocks noChangeAspect="1" noChangeArrowheads="1"/>
          </p:cNvPicPr>
          <p:nvPr/>
        </p:nvPicPr>
        <p:blipFill>
          <a:blip r:embed="rId3" cstate="print">
            <a:lum bright="40000" contrast="-40000"/>
          </a:blip>
          <a:srcRect/>
          <a:stretch>
            <a:fillRect/>
          </a:stretch>
        </p:blipFill>
        <p:spPr bwMode="auto">
          <a:xfrm>
            <a:off x="2499668" y="1374114"/>
            <a:ext cx="7513757" cy="4786346"/>
          </a:xfrm>
          <a:prstGeom prst="rect">
            <a:avLst/>
          </a:prstGeom>
          <a:noFill/>
        </p:spPr>
      </p:pic>
      <p:sp>
        <p:nvSpPr>
          <p:cNvPr id="96259" name="Rectangle 3"/>
          <p:cNvSpPr>
            <a:spLocks noChangeArrowheads="1"/>
          </p:cNvSpPr>
          <p:nvPr/>
        </p:nvSpPr>
        <p:spPr bwMode="auto">
          <a:xfrm>
            <a:off x="1952596" y="3728307"/>
            <a:ext cx="828680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400" b="1" dirty="0">
                <a:latin typeface="Arial" pitchFamily="34" charset="0"/>
                <a:ea typeface="Times New Roman" pitchFamily="18" charset="0"/>
              </a:rPr>
              <a:t>	 </a:t>
            </a:r>
            <a:endParaRPr lang="ru-RU" sz="2400" b="1" dirty="0">
              <a:latin typeface="Arial" pitchFamily="34" charset="0"/>
            </a:endParaRPr>
          </a:p>
          <a:p>
            <a:pPr eaLnBrk="0" fontAlgn="base" hangingPunct="0">
              <a:spcBef>
                <a:spcPct val="0"/>
              </a:spcBef>
              <a:spcAft>
                <a:spcPct val="0"/>
              </a:spcAft>
            </a:pPr>
            <a:endParaRPr lang="ru-RU" dirty="0">
              <a:latin typeface="Arial" pitchFamily="34" charset="0"/>
            </a:endParaRPr>
          </a:p>
        </p:txBody>
      </p:sp>
      <p:sp>
        <p:nvSpPr>
          <p:cNvPr id="4" name="Прямокутник 3"/>
          <p:cNvSpPr/>
          <p:nvPr/>
        </p:nvSpPr>
        <p:spPr>
          <a:xfrm>
            <a:off x="1951455" y="1356721"/>
            <a:ext cx="8607900" cy="5415329"/>
          </a:xfrm>
          <a:prstGeom prst="rect">
            <a:avLst/>
          </a:prstGeom>
        </p:spPr>
        <p:txBody>
          <a:bodyPr wrap="square">
            <a:spAutoFit/>
          </a:bodyPr>
          <a:lstStyle/>
          <a:p>
            <a:pPr>
              <a:lnSpc>
                <a:spcPct val="107000"/>
              </a:lnSpc>
              <a:spcAft>
                <a:spcPts val="800"/>
              </a:spcAft>
            </a:pPr>
            <a:r>
              <a:rPr lang="uk-UA" sz="2400" b="1" i="1" dirty="0">
                <a:latin typeface="Times New Roman" panose="02020603050405020304" pitchFamily="18" charset="0"/>
                <a:ea typeface="Calibri" panose="020F0502020204030204" pitchFamily="34" charset="0"/>
                <a:cs typeface="Times New Roman" panose="02020603050405020304" pitchFamily="18" charset="0"/>
              </a:rPr>
              <a:t>Основною формою та результатом діяльності міської ради є пленарні засідання, які скликались відповідно до Закону України «Про місцеве самоврядування в Україні» та затвердженого Регламенту роботи ради.</a:t>
            </a:r>
            <a:endParaRPr lang="uk-UA" sz="24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400" b="1" i="1" dirty="0">
                <a:latin typeface="Times New Roman" panose="02020603050405020304" pitchFamily="18" charset="0"/>
                <a:ea typeface="Calibri" panose="020F0502020204030204" pitchFamily="34" charset="0"/>
                <a:cs typeface="Times New Roman" panose="02020603050405020304" pitchFamily="18" charset="0"/>
              </a:rPr>
              <a:t>     За звітний період проведено </a:t>
            </a:r>
            <a:r>
              <a:rPr lang="uk-UA"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9</a:t>
            </a:r>
            <a:r>
              <a:rPr lang="uk-UA" sz="2400" b="1" i="1" dirty="0">
                <a:latin typeface="Times New Roman" panose="02020603050405020304" pitchFamily="18" charset="0"/>
                <a:ea typeface="Calibri" panose="020F0502020204030204" pitchFamily="34" charset="0"/>
                <a:cs typeface="Times New Roman" panose="02020603050405020304" pitchFamily="18" charset="0"/>
              </a:rPr>
              <a:t> сесій </a:t>
            </a:r>
            <a:r>
              <a:rPr lang="uk-UA" sz="2400" b="1" i="1" dirty="0" err="1">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400" b="1" i="1" dirty="0">
                <a:latin typeface="Times New Roman" panose="02020603050405020304" pitchFamily="18" charset="0"/>
                <a:ea typeface="Calibri" panose="020F0502020204030204" pitchFamily="34" charset="0"/>
                <a:cs typeface="Times New Roman" panose="02020603050405020304" pitchFamily="18" charset="0"/>
              </a:rPr>
              <a:t> міської ради, прийнято </a:t>
            </a:r>
            <a:r>
              <a:rPr lang="uk-UA"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1136 </a:t>
            </a:r>
            <a:r>
              <a:rPr lang="uk-UA" sz="2400" b="1" i="1" dirty="0">
                <a:latin typeface="Times New Roman" panose="02020603050405020304" pitchFamily="18" charset="0"/>
                <a:ea typeface="Calibri" panose="020F0502020204030204" pitchFamily="34" charset="0"/>
                <a:cs typeface="Times New Roman" panose="02020603050405020304" pitchFamily="18" charset="0"/>
              </a:rPr>
              <a:t>рішень. Також прийнято  </a:t>
            </a:r>
            <a:r>
              <a:rPr lang="uk-UA"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267</a:t>
            </a:r>
            <a:r>
              <a:rPr lang="uk-UA" sz="2400" b="1" i="1" dirty="0">
                <a:latin typeface="Times New Roman" panose="02020603050405020304" pitchFamily="18" charset="0"/>
                <a:ea typeface="Calibri" panose="020F0502020204030204" pitchFamily="34" charset="0"/>
                <a:cs typeface="Times New Roman" panose="02020603050405020304" pitchFamily="18" charset="0"/>
              </a:rPr>
              <a:t> рішень виконавчого комітету за заявами громадян, за зверненнями організацій, підприємств. Усі рішення оприлюднені на офіційному сайті </a:t>
            </a:r>
            <a:r>
              <a:rPr lang="uk-UA" sz="2400" b="1" i="1" dirty="0" err="1">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400" b="1" i="1" dirty="0">
                <a:latin typeface="Times New Roman" panose="02020603050405020304" pitchFamily="18" charset="0"/>
                <a:ea typeface="Calibri" panose="020F0502020204030204" pitchFamily="34" charset="0"/>
                <a:cs typeface="Times New Roman" panose="02020603050405020304" pitchFamily="18" charset="0"/>
              </a:rPr>
              <a:t> міської ради.</a:t>
            </a:r>
            <a:endParaRPr lang="uk-UA" sz="24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400" b="1" i="1" dirty="0">
                <a:latin typeface="Times New Roman" panose="02020603050405020304" pitchFamily="18" charset="0"/>
                <a:ea typeface="Calibri" panose="020F0502020204030204" pitchFamily="34" charset="0"/>
                <a:cs typeface="Times New Roman" panose="02020603050405020304" pitchFamily="18" charset="0"/>
              </a:rPr>
              <a:t>    Депутати працюють на громадських засадах у п’яти постійних комісіях міської ради. Усі питання, які розглядаються на сесіях, попередньо отримують рекомендаційні висновки постійних комісій.</a:t>
            </a:r>
            <a:endParaRPr lang="uk-UA" sz="2400" b="1"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280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0" y="260168"/>
            <a:ext cx="12061371" cy="6675674"/>
          </a:xfrm>
          <a:prstGeom prst="rect">
            <a:avLst/>
          </a:prstGeom>
        </p:spPr>
        <p:txBody>
          <a:bodyPr wrap="square">
            <a:spAutoFit/>
          </a:bodyPr>
          <a:lstStyle/>
          <a:p>
            <a:pPr>
              <a:spcAft>
                <a:spcPts val="0"/>
              </a:spcAft>
            </a:pPr>
            <a:r>
              <a:rPr lang="uk-UA" sz="24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Центр надання адміністративних послуг </a:t>
            </a:r>
            <a:endParaRPr lang="uk-UA" sz="2400" b="1" kern="1400" spc="-50"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uk-UA" sz="2000" b="1" dirty="0">
                <a:latin typeface="Times New Roman" panose="02020603050405020304" pitchFamily="18" charset="0"/>
                <a:ea typeface="Calibri" panose="020F0502020204030204" pitchFamily="34" charset="0"/>
                <a:cs typeface="Times New Roman" panose="02020603050405020304" pitchFamily="18" charset="0"/>
              </a:rPr>
              <a:t> </a:t>
            </a:r>
            <a:endParaRPr lang="uk-UA"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Виконавчий комітет </a:t>
            </a:r>
            <a:r>
              <a:rPr lang="uk-UA" sz="20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ради для мешканців </a:t>
            </a:r>
            <a:r>
              <a:rPr lang="uk-UA" sz="20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територіальної громади у 2020 році надавав такі послуги:</a:t>
            </a:r>
            <a:endParaRPr lang="uk-UA"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Реєстрація речових прав на нерухоме </a:t>
            </a:r>
            <a:r>
              <a:rPr lang="uk-UA" sz="20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майно</a:t>
            </a:r>
            <a:endParaRPr lang="uk-UA"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Реєстрація шлюбу, народження, смерті ( зареєстровано -25 шлюбів, з них 8 - урочисто, народжень – 79, смертей – 256)</a:t>
            </a:r>
            <a:endParaRPr lang="uk-UA"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Реєстрація місця проживання та зняття з реєстрації місця проживання (зареєстровано особи, знято з реєстрації – 126).</a:t>
            </a:r>
            <a:endParaRPr lang="uk-UA"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Видано </a:t>
            </a:r>
            <a:r>
              <a:rPr lang="uk-UA" sz="20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довідок,зокрема</a:t>
            </a: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 </a:t>
            </a:r>
            <a:endParaRPr lang="uk-UA"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м. </a:t>
            </a:r>
            <a:r>
              <a:rPr lang="uk-UA" sz="20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Бібрка</a:t>
            </a:r>
            <a:r>
              <a:rPr lang="en-US"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1826</a:t>
            </a:r>
            <a:endParaRPr lang="uk-UA" sz="2000" b="1"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a:t>
            </a:r>
            <a:r>
              <a:rPr lang="uk-UA" sz="20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Великоглібовицькому</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старостаті</a:t>
            </a:r>
            <a:r>
              <a:rPr lang="en-US"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972</a:t>
            </a:r>
            <a:endParaRPr lang="uk-UA" sz="2000" b="1"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a:t>
            </a:r>
            <a:r>
              <a:rPr lang="uk-UA" sz="20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Ланівському</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старостаті</a:t>
            </a:r>
            <a:r>
              <a:rPr lang="en-US"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1125</a:t>
            </a:r>
            <a:endParaRPr lang="uk-UA" sz="2000" b="1"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a:t>
            </a:r>
            <a:r>
              <a:rPr lang="uk-UA" sz="20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Стрілківському</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старостаті</a:t>
            </a:r>
            <a:r>
              <a:rPr lang="en-US"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985</a:t>
            </a:r>
            <a:endParaRPr lang="uk-UA" sz="2000" b="1"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a:t>
            </a:r>
            <a:r>
              <a:rPr lang="uk-UA" sz="20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Свірзькому</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старостаті</a:t>
            </a:r>
            <a:r>
              <a:rPr lang="en-US"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888</a:t>
            </a:r>
            <a:endParaRPr lang="uk-UA" sz="2000" b="1"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a:t>
            </a:r>
            <a:r>
              <a:rPr lang="uk-UA" sz="20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Романівському</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старостаті</a:t>
            </a:r>
            <a:r>
              <a:rPr lang="en-US"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0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809</a:t>
            </a:r>
            <a:endParaRPr lang="uk-UA" sz="2000" b="1"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76225">
              <a:lnSpc>
                <a:spcPct val="107000"/>
              </a:lnSpc>
              <a:spcAft>
                <a:spcPts val="800"/>
              </a:spcAft>
            </a:pP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З повним переліком послуг виконавчого комітету </a:t>
            </a:r>
            <a:r>
              <a:rPr lang="uk-UA" sz="20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ради можна ознайомитись на офіційному сайті </a:t>
            </a:r>
            <a:r>
              <a:rPr lang="uk-UA" sz="20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ради</a:t>
            </a:r>
            <a:r>
              <a:rPr lang="uk-UA"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www</a:t>
            </a:r>
            <a:r>
              <a:rPr lang="uk-UA" sz="2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sz="20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bibrka</a:t>
            </a:r>
            <a:r>
              <a:rPr lang="uk-UA" sz="2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sz="20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rada</a:t>
            </a:r>
            <a:r>
              <a:rPr lang="uk-UA" sz="2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sz="20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gov</a:t>
            </a:r>
            <a:r>
              <a:rPr lang="uk-UA" sz="2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sz="20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hlinkClick r:id="rId2"/>
              </a:rPr>
              <a:t>ua</a:t>
            </a:r>
            <a:endParaRPr lang="uk-UA"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1334776" y="0"/>
            <a:ext cx="857224" cy="1080224"/>
          </a:xfrm>
          <a:prstGeom prst="rect">
            <a:avLst/>
          </a:prstGeom>
          <a:noFill/>
        </p:spPr>
      </p:pic>
    </p:spTree>
    <p:extLst>
      <p:ext uri="{BB962C8B-B14F-4D97-AF65-F5344CB8AC3E}">
        <p14:creationId xmlns:p14="http://schemas.microsoft.com/office/powerpoint/2010/main" val="32708744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74320" y="62761"/>
            <a:ext cx="857224" cy="1080224"/>
          </a:xfrm>
          <a:prstGeom prst="rect">
            <a:avLst/>
          </a:prstGeom>
          <a:noFill/>
        </p:spPr>
      </p:pic>
      <p:sp>
        <p:nvSpPr>
          <p:cNvPr id="307203" name="AutoShape 3" descr="Результат пошуку зображень за запитом відділ фінансів"/>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204" name="Picture 4"/>
          <p:cNvPicPr>
            <a:picLocks noChangeAspect="1" noChangeArrowheads="1"/>
          </p:cNvPicPr>
          <p:nvPr/>
        </p:nvPicPr>
        <p:blipFill>
          <a:blip r:embed="rId3" cstate="print"/>
          <a:srcRect/>
          <a:stretch>
            <a:fillRect/>
          </a:stretch>
        </p:blipFill>
        <p:spPr bwMode="auto">
          <a:xfrm>
            <a:off x="274318" y="1142985"/>
            <a:ext cx="11917682" cy="5178563"/>
          </a:xfrm>
          <a:prstGeom prst="rect">
            <a:avLst/>
          </a:prstGeom>
          <a:noFill/>
          <a:ln w="9525">
            <a:noFill/>
            <a:miter lim="800000"/>
            <a:headEnd/>
            <a:tailEnd/>
          </a:ln>
          <a:effectLst/>
        </p:spPr>
      </p:pic>
      <p:sp>
        <p:nvSpPr>
          <p:cNvPr id="6" name="Rectangle 1"/>
          <p:cNvSpPr>
            <a:spLocks noChangeArrowheads="1"/>
          </p:cNvSpPr>
          <p:nvPr/>
        </p:nvSpPr>
        <p:spPr bwMode="auto">
          <a:xfrm>
            <a:off x="274319" y="147229"/>
            <a:ext cx="11717383"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uk-UA" sz="2400" b="1" dirty="0">
                <a:solidFill>
                  <a:srgbClr val="FF0000"/>
                </a:solidFill>
                <a:ea typeface="Times New Roman" pitchFamily="18" charset="0"/>
                <a:cs typeface="Times New Roman" pitchFamily="18" charset="0"/>
              </a:rPr>
              <a:t>Відділ </a:t>
            </a:r>
            <a:r>
              <a:rPr lang="uk-UA" sz="2400" b="1" dirty="0" err="1">
                <a:solidFill>
                  <a:srgbClr val="FF0000"/>
                </a:solidFill>
                <a:ea typeface="Times New Roman" pitchFamily="18" charset="0"/>
                <a:cs typeface="Times New Roman" pitchFamily="18" charset="0"/>
              </a:rPr>
              <a:t>відділ</a:t>
            </a:r>
            <a:r>
              <a:rPr lang="uk-UA" sz="2400" b="1" dirty="0">
                <a:solidFill>
                  <a:srgbClr val="FF0000"/>
                </a:solidFill>
                <a:ea typeface="Times New Roman" pitchFamily="18" charset="0"/>
                <a:cs typeface="Times New Roman" pitchFamily="18" charset="0"/>
              </a:rPr>
              <a:t> фінансів, бюджету, бухгалтерського обліку, </a:t>
            </a:r>
          </a:p>
          <a:p>
            <a:pPr algn="ctr" fontAlgn="base">
              <a:spcBef>
                <a:spcPct val="0"/>
              </a:spcBef>
              <a:spcAft>
                <a:spcPct val="0"/>
              </a:spcAft>
            </a:pPr>
            <a:r>
              <a:rPr lang="uk-UA" sz="2400" b="1" dirty="0">
                <a:solidFill>
                  <a:srgbClr val="FF0000"/>
                </a:solidFill>
                <a:ea typeface="Times New Roman" pitchFamily="18" charset="0"/>
                <a:cs typeface="Times New Roman" pitchFamily="18" charset="0"/>
              </a:rPr>
              <a:t>звітності та контролю виконавчого комітету Бібрської ради</a:t>
            </a:r>
            <a:endParaRPr lang="ru-RU" sz="2400" dirty="0">
              <a:solidFill>
                <a:srgbClr val="FF0000"/>
              </a:solidFill>
              <a:ea typeface="Times New Roman" pitchFamily="18" charset="0"/>
            </a:endParaRPr>
          </a:p>
          <a:p>
            <a:pPr algn="just" eaLnBrk="0" fontAlgn="base" hangingPunct="0">
              <a:spcBef>
                <a:spcPct val="0"/>
              </a:spcBef>
              <a:spcAft>
                <a:spcPct val="0"/>
              </a:spcAft>
            </a:pPr>
            <a:r>
              <a:rPr lang="ru-RU" sz="2200" dirty="0">
                <a:solidFill>
                  <a:srgbClr val="FF0000"/>
                </a:solidFill>
                <a:ea typeface="Times New Roman" pitchFamily="18" charset="0"/>
              </a:rPr>
              <a:t>	</a:t>
            </a:r>
          </a:p>
          <a:p>
            <a:pPr algn="just" eaLnBrk="0" fontAlgn="base" hangingPunct="0">
              <a:spcBef>
                <a:spcPct val="0"/>
              </a:spcBef>
              <a:spcAft>
                <a:spcPct val="0"/>
              </a:spcAft>
            </a:pPr>
            <a:r>
              <a:rPr lang="ru-RU" sz="2200" b="1" dirty="0" err="1">
                <a:solidFill>
                  <a:schemeClr val="bg2">
                    <a:lumMod val="10000"/>
                  </a:schemeClr>
                </a:solidFill>
                <a:ea typeface="Times New Roman" pitchFamily="18" charset="0"/>
              </a:rPr>
              <a:t>Відділ</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відділ</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фінансів</a:t>
            </a:r>
            <a:r>
              <a:rPr lang="ru-RU" sz="2200" b="1" dirty="0">
                <a:solidFill>
                  <a:schemeClr val="bg2">
                    <a:lumMod val="10000"/>
                  </a:schemeClr>
                </a:solidFill>
                <a:ea typeface="Times New Roman" pitchFamily="18" charset="0"/>
              </a:rPr>
              <a:t>, бюджету, </a:t>
            </a:r>
            <a:r>
              <a:rPr lang="ru-RU" sz="2200" b="1" dirty="0" err="1">
                <a:solidFill>
                  <a:schemeClr val="bg2">
                    <a:lumMod val="10000"/>
                  </a:schemeClr>
                </a:solidFill>
                <a:ea typeface="Times New Roman" pitchFamily="18" charset="0"/>
              </a:rPr>
              <a:t>бухгалтерського</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обліку</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звітності</a:t>
            </a:r>
            <a:r>
              <a:rPr lang="ru-RU" sz="2200" b="1" dirty="0">
                <a:solidFill>
                  <a:schemeClr val="bg2">
                    <a:lumMod val="10000"/>
                  </a:schemeClr>
                </a:solidFill>
                <a:ea typeface="Times New Roman" pitchFamily="18" charset="0"/>
              </a:rPr>
              <a:t> та контролю </a:t>
            </a:r>
            <a:r>
              <a:rPr lang="ru-RU" sz="2200" b="1" dirty="0" err="1">
                <a:solidFill>
                  <a:schemeClr val="bg2">
                    <a:lumMod val="10000"/>
                  </a:schemeClr>
                </a:solidFill>
                <a:ea typeface="Times New Roman" pitchFamily="18" charset="0"/>
              </a:rPr>
              <a:t>виконавчого</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комітету</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Бібрської</a:t>
            </a:r>
            <a:r>
              <a:rPr lang="ru-RU" sz="2200" b="1" dirty="0">
                <a:solidFill>
                  <a:schemeClr val="bg2">
                    <a:lumMod val="10000"/>
                  </a:schemeClr>
                </a:solidFill>
                <a:ea typeface="Times New Roman" pitchFamily="18" charset="0"/>
              </a:rPr>
              <a:t> ради </a:t>
            </a:r>
            <a:r>
              <a:rPr lang="ru-RU" sz="2200" b="1" dirty="0" err="1">
                <a:solidFill>
                  <a:schemeClr val="bg2">
                    <a:lumMod val="10000"/>
                  </a:schemeClr>
                </a:solidFill>
                <a:ea typeface="Times New Roman" pitchFamily="18" charset="0"/>
              </a:rPr>
              <a:t>утворений</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рішенням</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Бібрської</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міської</a:t>
            </a:r>
            <a:r>
              <a:rPr lang="ru-RU" sz="2200" b="1" dirty="0">
                <a:solidFill>
                  <a:schemeClr val="bg2">
                    <a:lumMod val="10000"/>
                  </a:schemeClr>
                </a:solidFill>
                <a:ea typeface="Times New Roman" pitchFamily="18" charset="0"/>
              </a:rPr>
              <a:t> ради № 10 </a:t>
            </a:r>
            <a:r>
              <a:rPr lang="ru-RU" sz="2200" b="1" dirty="0" err="1">
                <a:solidFill>
                  <a:schemeClr val="bg2">
                    <a:lumMod val="10000"/>
                  </a:schemeClr>
                </a:solidFill>
                <a:ea typeface="Times New Roman" pitchFamily="18" charset="0"/>
              </a:rPr>
              <a:t>від</a:t>
            </a:r>
            <a:r>
              <a:rPr lang="ru-RU" sz="2200" b="1" dirty="0">
                <a:solidFill>
                  <a:schemeClr val="bg2">
                    <a:lumMod val="10000"/>
                  </a:schemeClr>
                </a:solidFill>
                <a:ea typeface="Times New Roman" pitchFamily="18" charset="0"/>
              </a:rPr>
              <a:t> 08.01.2019 року. </a:t>
            </a:r>
            <a:r>
              <a:rPr lang="ru-RU" sz="2200" b="1" dirty="0" err="1">
                <a:solidFill>
                  <a:schemeClr val="bg2">
                    <a:lumMod val="10000"/>
                  </a:schemeClr>
                </a:solidFill>
                <a:ea typeface="Times New Roman" pitchFamily="18" charset="0"/>
              </a:rPr>
              <a:t>Т.в.о.начальника</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відділу</a:t>
            </a:r>
            <a:r>
              <a:rPr lang="ru-RU" sz="2200" b="1" dirty="0">
                <a:solidFill>
                  <a:schemeClr val="bg2">
                    <a:lumMod val="10000"/>
                  </a:schemeClr>
                </a:solidFill>
                <a:ea typeface="Times New Roman" pitchFamily="18" charset="0"/>
              </a:rPr>
              <a:t> -  </a:t>
            </a:r>
            <a:r>
              <a:rPr lang="ru-RU" sz="2200" b="1" dirty="0" err="1">
                <a:solidFill>
                  <a:schemeClr val="bg2">
                    <a:lumMod val="10000"/>
                  </a:schemeClr>
                </a:solidFill>
                <a:ea typeface="Times New Roman" pitchFamily="18" charset="0"/>
              </a:rPr>
              <a:t>Сенишин</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Орислава</a:t>
            </a:r>
            <a:r>
              <a:rPr lang="ru-RU" sz="2200" b="1" dirty="0">
                <a:solidFill>
                  <a:schemeClr val="bg2">
                    <a:lumMod val="10000"/>
                  </a:schemeClr>
                </a:solidFill>
                <a:ea typeface="Times New Roman" pitchFamily="18" charset="0"/>
              </a:rPr>
              <a:t> </a:t>
            </a:r>
            <a:r>
              <a:rPr lang="ru-RU" sz="2200" b="1" dirty="0" err="1">
                <a:solidFill>
                  <a:schemeClr val="bg2">
                    <a:lumMod val="10000"/>
                  </a:schemeClr>
                </a:solidFill>
                <a:ea typeface="Times New Roman" pitchFamily="18" charset="0"/>
              </a:rPr>
              <a:t>Степанівна</a:t>
            </a:r>
            <a:r>
              <a:rPr lang="ru-RU" sz="2200" b="1" dirty="0">
                <a:solidFill>
                  <a:schemeClr val="bg2">
                    <a:lumMod val="10000"/>
                  </a:schemeClr>
                </a:solidFill>
                <a:ea typeface="Times New Roman" pitchFamily="18" charset="0"/>
              </a:rPr>
              <a:t>. </a:t>
            </a:r>
          </a:p>
          <a:p>
            <a:pPr algn="just" eaLnBrk="0" fontAlgn="base" hangingPunct="0">
              <a:spcBef>
                <a:spcPct val="0"/>
              </a:spcBef>
              <a:spcAft>
                <a:spcPct val="0"/>
              </a:spcAft>
            </a:pPr>
            <a:r>
              <a:rPr lang="uk-UA" sz="2200" b="1" dirty="0">
                <a:solidFill>
                  <a:schemeClr val="bg2">
                    <a:lumMod val="10000"/>
                  </a:schemeClr>
                </a:solidFill>
                <a:ea typeface="Times New Roman" pitchFamily="18" charset="0"/>
              </a:rPr>
              <a:t>Основними завданнями відділу є:</a:t>
            </a:r>
            <a:endParaRPr lang="ru-RU" sz="2200" b="1" dirty="0">
              <a:solidFill>
                <a:schemeClr val="bg2">
                  <a:lumMod val="10000"/>
                </a:schemeClr>
              </a:solidFill>
              <a:ea typeface="Times New Roman" pitchFamily="18" charset="0"/>
            </a:endParaRPr>
          </a:p>
          <a:p>
            <a:pPr algn="just" eaLnBrk="0" fontAlgn="base" hangingPunct="0">
              <a:spcBef>
                <a:spcPct val="0"/>
              </a:spcBef>
              <a:spcAft>
                <a:spcPct val="0"/>
              </a:spcAft>
              <a:buFontTx/>
              <a:buChar char="•"/>
            </a:pPr>
            <a:r>
              <a:rPr lang="uk-UA" sz="2200" b="1" dirty="0">
                <a:solidFill>
                  <a:schemeClr val="bg2">
                    <a:lumMod val="10000"/>
                  </a:schemeClr>
                </a:solidFill>
                <a:ea typeface="Times New Roman" pitchFamily="18" charset="0"/>
              </a:rPr>
              <a:t>реалізація політики місцевих органів влади щодо фінансового забезпечення економічного і соціального розвитку громади;</a:t>
            </a:r>
            <a:endParaRPr lang="ru-RU" sz="2200" b="1" dirty="0">
              <a:solidFill>
                <a:schemeClr val="bg2">
                  <a:lumMod val="10000"/>
                </a:schemeClr>
              </a:solidFill>
              <a:ea typeface="Times New Roman" pitchFamily="18" charset="0"/>
            </a:endParaRPr>
          </a:p>
          <a:p>
            <a:pPr algn="just" eaLnBrk="0" fontAlgn="base" hangingPunct="0">
              <a:spcBef>
                <a:spcPct val="0"/>
              </a:spcBef>
              <a:spcAft>
                <a:spcPct val="0"/>
              </a:spcAft>
              <a:buFontTx/>
              <a:buChar char="•"/>
            </a:pPr>
            <a:r>
              <a:rPr lang="uk-UA" sz="2200" b="1" dirty="0">
                <a:solidFill>
                  <a:schemeClr val="bg2">
                    <a:lumMod val="10000"/>
                  </a:schemeClr>
                </a:solidFill>
                <a:ea typeface="Times New Roman" pitchFamily="18" charset="0"/>
              </a:rPr>
              <a:t>складання проекту бюджету громади і забезпечення його виконання відповідно до вимог бюджетного законодавства;</a:t>
            </a:r>
            <a:endParaRPr lang="ru-RU" sz="2200" b="1" dirty="0">
              <a:solidFill>
                <a:schemeClr val="bg2">
                  <a:lumMod val="10000"/>
                </a:schemeClr>
              </a:solidFill>
              <a:ea typeface="Times New Roman" pitchFamily="18" charset="0"/>
            </a:endParaRPr>
          </a:p>
          <a:p>
            <a:pPr algn="just" eaLnBrk="0" fontAlgn="base" hangingPunct="0">
              <a:spcBef>
                <a:spcPct val="0"/>
              </a:spcBef>
              <a:spcAft>
                <a:spcPct val="0"/>
              </a:spcAft>
              <a:buFontTx/>
              <a:buChar char="•"/>
            </a:pPr>
            <a:r>
              <a:rPr lang="uk-UA" sz="2200" b="1" dirty="0">
                <a:solidFill>
                  <a:schemeClr val="bg2">
                    <a:lumMod val="10000"/>
                  </a:schemeClr>
                </a:solidFill>
                <a:ea typeface="Times New Roman" pitchFamily="18" charset="0"/>
              </a:rPr>
              <a:t>здійснення у встановленому законом порядку фінансування видатків з місцевого бюджету;</a:t>
            </a:r>
            <a:endParaRPr lang="ru-RU" sz="2200" b="1" dirty="0">
              <a:solidFill>
                <a:schemeClr val="bg2">
                  <a:lumMod val="10000"/>
                </a:schemeClr>
              </a:solidFill>
              <a:ea typeface="Times New Roman" pitchFamily="18" charset="0"/>
            </a:endParaRPr>
          </a:p>
          <a:p>
            <a:pPr algn="just" eaLnBrk="0" fontAlgn="base" hangingPunct="0">
              <a:spcBef>
                <a:spcPct val="0"/>
              </a:spcBef>
              <a:spcAft>
                <a:spcPct val="0"/>
              </a:spcAft>
              <a:buFontTx/>
              <a:buChar char="•"/>
            </a:pPr>
            <a:r>
              <a:rPr lang="uk-UA" sz="2200" b="1" dirty="0">
                <a:solidFill>
                  <a:schemeClr val="bg2">
                    <a:lumMod val="10000"/>
                  </a:schemeClr>
                </a:solidFill>
                <a:ea typeface="Times New Roman" pitchFamily="18" charset="0"/>
              </a:rPr>
              <a:t>ведення бухгалтерського обліку фінансово-господарської діяльності Виконавчого комітету Бібрської міської ради та складання звітності.</a:t>
            </a:r>
            <a:endParaRPr lang="ru-RU" sz="2200" b="1" dirty="0">
              <a:solidFill>
                <a:schemeClr val="bg2">
                  <a:lumMod val="10000"/>
                </a:schemeClr>
              </a:solidFill>
              <a:ea typeface="Times New Roman" pitchFamily="18" charset="0"/>
            </a:endParaRPr>
          </a:p>
          <a:p>
            <a:pPr algn="just" eaLnBrk="0" fontAlgn="base" hangingPunct="0">
              <a:spcBef>
                <a:spcPct val="0"/>
              </a:spcBef>
              <a:spcAft>
                <a:spcPct val="0"/>
              </a:spcAft>
              <a:buFontTx/>
              <a:buChar char="•"/>
            </a:pPr>
            <a:r>
              <a:rPr lang="uk-UA" sz="2200" b="1" dirty="0">
                <a:solidFill>
                  <a:schemeClr val="bg2">
                    <a:lumMod val="10000"/>
                  </a:schemeClr>
                </a:solidFill>
                <a:ea typeface="Times New Roman" pitchFamily="18" charset="0"/>
              </a:rPr>
              <a:t>здійснення загальної організації та управління виконанням бюджету об’єднаної територіальної  громади, координація діяльності учасників бюджетного процесу з питань  виконання бюджету.</a:t>
            </a:r>
            <a:endParaRPr lang="uk-UA" sz="2200" b="1" dirty="0">
              <a:solidFill>
                <a:schemeClr val="bg2">
                  <a:lumMod val="10000"/>
                </a:schemeClr>
              </a:solidFill>
            </a:endParaRPr>
          </a:p>
        </p:txBody>
      </p:sp>
    </p:spTree>
    <p:extLst>
      <p:ext uri="{BB962C8B-B14F-4D97-AF65-F5344CB8AC3E}">
        <p14:creationId xmlns:p14="http://schemas.microsoft.com/office/powerpoint/2010/main" val="38843492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65611" y="557161"/>
            <a:ext cx="11926389" cy="5973110"/>
          </a:xfrm>
          <a:prstGeom prst="rect">
            <a:avLst/>
          </a:prstGeom>
        </p:spPr>
        <p:txBody>
          <a:bodyPr wrap="square">
            <a:spAutoFit/>
          </a:bodyPr>
          <a:lstStyle/>
          <a:p>
            <a:pPr>
              <a:spcAft>
                <a:spcPts val="0"/>
              </a:spcAft>
            </a:pPr>
            <a:r>
              <a:rPr lang="uk-UA" sz="24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Відділ фінансів, бюджету, бухгалтерського обліку, звітності та контролю виконавчого комітету </a:t>
            </a:r>
            <a:r>
              <a:rPr lang="uk-UA" sz="2400" b="1" kern="1400" spc="-5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4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a:t>
            </a:r>
            <a:endParaRPr lang="uk-UA" sz="2400" kern="1400" spc="-50"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uk-UA" sz="2400" b="1"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uk-UA" sz="2400" b="1" kern="14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 звітному періоді 2020 року робота відділу фінансів, бюджету, бухгалтерського обліку, звітності та контролю виконавчого комітету </a:t>
            </a:r>
            <a:r>
              <a:rPr lang="uk-UA" sz="2400" b="1" kern="1400" spc="-5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400" b="1" kern="14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 була спрямована на виконанням основних показників фінансового плану громади. Питання формування та виконання місцевого бюджету, пошуку додаткових джерел наповнення дохідної частини бюджетів та ефективного і раціонального використання бюджетних коштів, а також, здійснення попереднього контролю за дотриманням бюджетного законодавства України на всіх стадіях бюджетного процесу.  </a:t>
            </a:r>
            <a:endParaRPr lang="uk-UA" sz="2400" b="1"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uk-UA"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За результатами виконання міського бюджету дохідна частина виконана в сумі 105 738,8 тис. гривень, з них за загальним фондом – 99 542,1 тис. гривень та спеціальним фондом – 6 196,7 тис. гривень. </a:t>
            </a:r>
            <a:endParaRPr lang="uk-UA" sz="24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Видатки за 2020 рік становлять в сумі 98 775, тис. гривень, з них за загальним фондом  - 85 737,2 тис. гривень і спеціальним фондом – 13 038,3  тис. гривень.</a:t>
            </a:r>
            <a:endParaRPr lang="uk-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0"/>
            <a:ext cx="613954" cy="680870"/>
          </a:xfrm>
          <a:prstGeom prst="rect">
            <a:avLst/>
          </a:prstGeom>
          <a:noFill/>
        </p:spPr>
      </p:pic>
    </p:spTree>
    <p:extLst>
      <p:ext uri="{BB962C8B-B14F-4D97-AF65-F5344CB8AC3E}">
        <p14:creationId xmlns:p14="http://schemas.microsoft.com/office/powerpoint/2010/main" val="6097741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18011" y="1217948"/>
            <a:ext cx="11482251" cy="5351593"/>
          </a:xfrm>
          <a:prstGeom prst="rect">
            <a:avLst/>
          </a:prstGeom>
        </p:spPr>
        <p:txBody>
          <a:bodyPr wrap="square">
            <a:spAutoFit/>
          </a:bodyPr>
          <a:lstStyle/>
          <a:p>
            <a:pPr algn="just">
              <a:lnSpc>
                <a:spcPct val="107000"/>
              </a:lnSpc>
              <a:spcAft>
                <a:spcPts val="800"/>
              </a:spcAft>
              <a:tabLst>
                <a:tab pos="6031230" algn="l"/>
              </a:tabLst>
            </a:pPr>
            <a:r>
              <a:rPr lang="uk-UA"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За підсумками року та щоквартально </a:t>
            </a:r>
            <a:r>
              <a:rPr lang="uk-UA" sz="22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відділ готував </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звіти про виконання міського бюджету та </a:t>
            </a:r>
            <a:r>
              <a:rPr lang="uk-UA" sz="22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подавав </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на розгляд міського голови, постійної комісії з питань фінансів, бюджету, планування соціально-економічного розвитку, інвестицій та міжнародного співробітництва та </a:t>
            </a:r>
            <a:r>
              <a:rPr lang="uk-UA" sz="22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на затвердження </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сесії Бібрської міської ради. </a:t>
            </a:r>
            <a:endParaRPr lang="uk-UA" sz="22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031230" algn="l"/>
              </a:tabLst>
            </a:pP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Для проведення моніторингу щотижнево готувались аналітичні матеріали з питання стану виконання дохідної та видаткової частин міського бюджету, а також проведення </a:t>
            </a:r>
            <a:r>
              <a:rPr lang="uk-UA" sz="2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соцвиплат</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з подальшим поданням у Департамент фінансів Львівської обласної державної адміністрації.</a:t>
            </a:r>
            <a:endParaRPr lang="uk-UA" sz="22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031230" algn="l"/>
              </a:tabLst>
            </a:pP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Упродовж 2020 року на розгляд сесії </a:t>
            </a:r>
            <a:r>
              <a:rPr lang="uk-UA" sz="2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ради відділом фінансів, бюджету, бухгалтерського обліку, звітності та контролю виконавчого комітету </a:t>
            </a:r>
            <a:r>
              <a:rPr lang="uk-UA" sz="2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ради підготовлено та подано 9 </a:t>
            </a:r>
            <a:r>
              <a:rPr lang="uk-UA" sz="2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проєктів</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рішень з матеріалами до них з питання внесення змін до міського бюджету, 4 </a:t>
            </a:r>
            <a:r>
              <a:rPr lang="uk-UA" sz="2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проєкти</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рішень з питання затвердження звіту про виконання міського бюджету за звітні квартали 2020 року та 6 рішень про затвердження ставок місцевих податків та зборів на 2021 рік. </a:t>
            </a:r>
            <a:endParaRPr lang="uk-UA" sz="2200" b="1" dirty="0">
              <a:solidFill>
                <a:schemeClr val="accent5">
                  <a:lumMod val="75000"/>
                </a:schemeClr>
              </a:solidFill>
            </a:endParaRPr>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104502"/>
            <a:ext cx="901337" cy="1113445"/>
          </a:xfrm>
          <a:prstGeom prst="rect">
            <a:avLst/>
          </a:prstGeom>
          <a:noFill/>
        </p:spPr>
      </p:pic>
      <p:sp>
        <p:nvSpPr>
          <p:cNvPr id="4" name="Прямокутник 3"/>
          <p:cNvSpPr/>
          <p:nvPr/>
        </p:nvSpPr>
        <p:spPr>
          <a:xfrm>
            <a:off x="1554480" y="338058"/>
            <a:ext cx="9718765" cy="830997"/>
          </a:xfrm>
          <a:prstGeom prst="rect">
            <a:avLst/>
          </a:prstGeom>
        </p:spPr>
        <p:txBody>
          <a:bodyPr wrap="square">
            <a:spAutoFit/>
          </a:bodyPr>
          <a:lstStyle/>
          <a:p>
            <a:pPr>
              <a:spcAft>
                <a:spcPts val="0"/>
              </a:spcAft>
            </a:pPr>
            <a:r>
              <a:rPr lang="uk-UA" sz="24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Відділ фінансів, бюджету, бухгалтерського обліку, звітності та контролю виконавчого комітету </a:t>
            </a:r>
            <a:r>
              <a:rPr lang="uk-UA" sz="2400" b="1" kern="1400" spc="-5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4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a:t>
            </a:r>
            <a:endParaRPr lang="uk-UA" sz="2400" kern="1400" spc="-50"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44995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0" y="110269"/>
            <a:ext cx="11991702" cy="6606424"/>
          </a:xfrm>
          <a:prstGeom prst="rect">
            <a:avLst/>
          </a:prstGeom>
        </p:spPr>
        <p:txBody>
          <a:bodyPr wrap="square">
            <a:spAutoFit/>
          </a:bodyPr>
          <a:lstStyle/>
          <a:p>
            <a:pPr algn="just">
              <a:spcAft>
                <a:spcPts val="0"/>
              </a:spcAft>
              <a:tabLst>
                <a:tab pos="382905" algn="l"/>
              </a:tabLst>
            </a:pPr>
            <a:r>
              <a:rPr lang="uk-UA" sz="1900" b="1" dirty="0">
                <a:solidFill>
                  <a:schemeClr val="accent5">
                    <a:lumMod val="75000"/>
                  </a:schemeClr>
                </a:solidFill>
                <a:latin typeface="Times New Roman" panose="02020603050405020304" pitchFamily="18" charset="0"/>
                <a:ea typeface="Impact" panose="020B0806030902050204" pitchFamily="34" charset="0"/>
                <a:cs typeface="Impact" panose="020B0806030902050204" pitchFamily="34" charset="0"/>
              </a:rPr>
              <a:t>Протягом звітного періоду підготовлено 82 розпорядження міського голови щодо внесення змін до показників міського бюджету, 609 розпоряджень на проведення фінансування, 1354 платіжних доручень, укладені 242 угоди на виконання робіт та надання послуг, проведені 4 тендерні процедури, видано 111 допомог (1 допомога надана учаснику АТО, 13 допомог на поховання безробітних мешканців працездатного віку, 8 допомог на відшкодування за медикаменти дітям, що перебували в умовах стаціонарного лікування у </a:t>
            </a:r>
            <a:r>
              <a:rPr lang="uk-UA" sz="1900" b="1" dirty="0" err="1">
                <a:solidFill>
                  <a:schemeClr val="accent5">
                    <a:lumMod val="75000"/>
                  </a:schemeClr>
                </a:solidFill>
                <a:latin typeface="Times New Roman" panose="02020603050405020304" pitchFamily="18" charset="0"/>
                <a:ea typeface="Impact" panose="020B0806030902050204" pitchFamily="34" charset="0"/>
                <a:cs typeface="Impact" panose="020B0806030902050204" pitchFamily="34" charset="0"/>
              </a:rPr>
              <a:t>Бібрській</a:t>
            </a:r>
            <a:r>
              <a:rPr lang="uk-UA" sz="1900" b="1" dirty="0">
                <a:solidFill>
                  <a:schemeClr val="accent5">
                    <a:lumMod val="75000"/>
                  </a:schemeClr>
                </a:solidFill>
                <a:latin typeface="Times New Roman" panose="02020603050405020304" pitchFamily="18" charset="0"/>
                <a:ea typeface="Impact" panose="020B0806030902050204" pitchFamily="34" charset="0"/>
                <a:cs typeface="Impact" panose="020B0806030902050204" pitchFamily="34" charset="0"/>
              </a:rPr>
              <a:t> міській лікарні, та 89 одноразових допомог громадянам, які опинилися в скрутному житловому та матеріально-побутовому становищі внаслідок важкого захворювання, оперативного втручання).</a:t>
            </a:r>
            <a:endParaRPr lang="uk-UA" sz="1900" b="1" dirty="0">
              <a:solidFill>
                <a:schemeClr val="accent5">
                  <a:lumMod val="75000"/>
                </a:schemeClr>
              </a:solidFill>
              <a:latin typeface="Impact" panose="020B0806030902050204" pitchFamily="34" charset="0"/>
              <a:ea typeface="Impact" panose="020B0806030902050204" pitchFamily="34" charset="0"/>
              <a:cs typeface="Impact" panose="020B0806030902050204" pitchFamily="34" charset="0"/>
            </a:endParaRPr>
          </a:p>
          <a:p>
            <a:pPr algn="just">
              <a:spcAft>
                <a:spcPts val="0"/>
              </a:spcAft>
            </a:pPr>
            <a:r>
              <a:rPr lang="uk-UA" sz="19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Відділом фінансів, бюджету, бухгалтерського обліку, звітності та контролю виконавчого комітету </a:t>
            </a:r>
            <a:r>
              <a:rPr lang="uk-UA" sz="1900"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19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 підготовлено та направлено в департамент фінансів та інші структурні підрозділи Львівської облдержадміністрації 93 документи інформаційного характеру щодо реалізації обласних та регіональних програм, а також щодо забезпечення належного функціонування закладів освіти, охорони здоров’я, культури та соціального захисту, наявності кредиторської заборгованості.   </a:t>
            </a:r>
            <a:endParaRPr lang="uk-UA" sz="19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tabLst>
                <a:tab pos="6031230" algn="l"/>
              </a:tabLst>
            </a:pPr>
            <a:r>
              <a:rPr lang="uk-UA" sz="19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Щотижнево проводився моніторинг за спожиті бюджетними установами енергоресурси, стану своєчасного фінансування видатків за захищеними статтями, насамперед на оплату праці з нарахуваннями. </a:t>
            </a:r>
            <a:endParaRPr lang="uk-UA" sz="19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6031230" algn="l"/>
              </a:tabLst>
            </a:pPr>
            <a:r>
              <a:rPr lang="uk-UA" sz="19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Працівники відділу протягом 2020 року брали участь в 12 онлайн семінарах (навчаннях) з питань ефективного та раціонального використання коштів міського бюджету та коштів субвенцій, виділених з державного та обласного бюджетів.</a:t>
            </a:r>
            <a:endParaRPr lang="uk-UA" sz="19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9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Також проводились виробничі наради з працівниками структурних підрозділів виконавчого комітету для ознайомлення з нормативно – правовими документами та законодавчими актами держави, що застосовуються у роботі і мають безпосередній вплив на бюджетний процес.</a:t>
            </a:r>
            <a:endParaRPr lang="uk-UA" sz="19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37800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372501" y="132601"/>
            <a:ext cx="963718" cy="1214422"/>
          </a:xfrm>
          <a:prstGeom prst="rect">
            <a:avLst/>
          </a:prstGeom>
          <a:noFill/>
        </p:spPr>
      </p:pic>
      <p:sp>
        <p:nvSpPr>
          <p:cNvPr id="125953" name="Rectangle 1"/>
          <p:cNvSpPr>
            <a:spLocks noChangeArrowheads="1"/>
          </p:cNvSpPr>
          <p:nvPr/>
        </p:nvSpPr>
        <p:spPr bwMode="auto">
          <a:xfrm>
            <a:off x="2952728" y="214291"/>
            <a:ext cx="646439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ru-RU" sz="2400" b="1" dirty="0">
                <a:ea typeface="Calibri" pitchFamily="34" charset="0"/>
                <a:cs typeface="Times New Roman" pitchFamily="18" charset="0"/>
              </a:rPr>
              <a:t>Служб</a:t>
            </a:r>
            <a:r>
              <a:rPr lang="uk-UA" sz="2400" b="1" dirty="0">
                <a:ea typeface="Calibri" pitchFamily="34" charset="0"/>
                <a:cs typeface="Times New Roman" pitchFamily="18" charset="0"/>
              </a:rPr>
              <a:t>а</a:t>
            </a:r>
            <a:r>
              <a:rPr lang="ru-RU" sz="2400" b="1" dirty="0">
                <a:ea typeface="Calibri" pitchFamily="34" charset="0"/>
                <a:cs typeface="Times New Roman" pitchFamily="18" charset="0"/>
              </a:rPr>
              <a:t> у справах </a:t>
            </a:r>
            <a:r>
              <a:rPr lang="ru-RU" sz="2400" b="1" dirty="0" err="1">
                <a:ea typeface="Calibri" pitchFamily="34" charset="0"/>
                <a:cs typeface="Times New Roman" pitchFamily="18" charset="0"/>
              </a:rPr>
              <a:t>дітей</a:t>
            </a:r>
            <a:r>
              <a:rPr lang="ru-RU" sz="2400" b="1" dirty="0">
                <a:ea typeface="Calibri" pitchFamily="34" charset="0"/>
                <a:cs typeface="Times New Roman" pitchFamily="18" charset="0"/>
              </a:rPr>
              <a:t> Бібрської </a:t>
            </a:r>
            <a:r>
              <a:rPr lang="ru-RU" sz="2400" b="1" dirty="0" err="1">
                <a:ea typeface="Calibri" pitchFamily="34" charset="0"/>
                <a:cs typeface="Times New Roman" pitchFamily="18" charset="0"/>
              </a:rPr>
              <a:t>міської</a:t>
            </a:r>
            <a:r>
              <a:rPr lang="ru-RU" sz="2400" b="1" dirty="0">
                <a:ea typeface="Calibri" pitchFamily="34" charset="0"/>
                <a:cs typeface="Times New Roman" pitchFamily="18" charset="0"/>
              </a:rPr>
              <a:t> ради</a:t>
            </a:r>
            <a:endParaRPr lang="ru-RU" sz="2400" dirty="0"/>
          </a:p>
        </p:txBody>
      </p:sp>
      <p:pic>
        <p:nvPicPr>
          <p:cNvPr id="3074" name="Picture 2"/>
          <p:cNvPicPr>
            <a:picLocks noChangeAspect="1" noChangeArrowheads="1"/>
          </p:cNvPicPr>
          <p:nvPr/>
        </p:nvPicPr>
        <p:blipFill>
          <a:blip r:embed="rId3" cstate="print"/>
          <a:srcRect/>
          <a:stretch>
            <a:fillRect/>
          </a:stretch>
        </p:blipFill>
        <p:spPr bwMode="auto">
          <a:xfrm>
            <a:off x="2877130" y="1142984"/>
            <a:ext cx="5219134" cy="5579904"/>
          </a:xfrm>
          <a:prstGeom prst="rect">
            <a:avLst/>
          </a:prstGeom>
          <a:noFill/>
          <a:ln w="9525">
            <a:noFill/>
            <a:miter lim="800000"/>
            <a:headEnd/>
            <a:tailEnd/>
          </a:ln>
          <a:effectLst/>
        </p:spPr>
      </p:pic>
      <p:sp>
        <p:nvSpPr>
          <p:cNvPr id="6" name="Прямоугольник 5"/>
          <p:cNvSpPr/>
          <p:nvPr/>
        </p:nvSpPr>
        <p:spPr>
          <a:xfrm>
            <a:off x="705393" y="1305344"/>
            <a:ext cx="11077303" cy="3416320"/>
          </a:xfrm>
          <a:prstGeom prst="rect">
            <a:avLst/>
          </a:prstGeom>
        </p:spPr>
        <p:txBody>
          <a:bodyPr wrap="square">
            <a:spAutoFit/>
          </a:bodyPr>
          <a:lstStyle/>
          <a:p>
            <a:pPr algn="just"/>
            <a:r>
              <a:rPr lang="ru-RU" sz="2400" b="1" dirty="0" err="1"/>
              <a:t>Відповідно</a:t>
            </a:r>
            <a:r>
              <a:rPr lang="ru-RU" sz="2400" b="1" dirty="0"/>
              <a:t> до </a:t>
            </a:r>
            <a:r>
              <a:rPr lang="ru-RU" sz="2400" b="1" dirty="0" err="1"/>
              <a:t>рішення</a:t>
            </a:r>
            <a:r>
              <a:rPr lang="ru-RU" sz="2400" b="1" dirty="0"/>
              <a:t> Х </a:t>
            </a:r>
            <a:r>
              <a:rPr lang="ru-RU" sz="2400" b="1" dirty="0" err="1"/>
              <a:t>сесії</a:t>
            </a:r>
            <a:r>
              <a:rPr lang="ru-RU" sz="2400" b="1" dirty="0"/>
              <a:t> VІІ </a:t>
            </a:r>
            <a:r>
              <a:rPr lang="ru-RU" sz="2400" b="1" dirty="0" err="1"/>
              <a:t>скликання</a:t>
            </a:r>
            <a:r>
              <a:rPr lang="ru-RU" sz="2400" b="1" dirty="0"/>
              <a:t> </a:t>
            </a:r>
            <a:r>
              <a:rPr lang="ru-RU" sz="2400" b="1" dirty="0" err="1"/>
              <a:t>від</a:t>
            </a:r>
            <a:r>
              <a:rPr lang="ru-RU" sz="2400" b="1" dirty="0"/>
              <a:t>    15.11. 2019 р. № 1156 створено Службу у справах </a:t>
            </a:r>
            <a:r>
              <a:rPr lang="ru-RU" sz="2400" b="1" dirty="0" err="1"/>
              <a:t>дітей</a:t>
            </a:r>
            <a:r>
              <a:rPr lang="ru-RU" sz="2400" b="1" dirty="0"/>
              <a:t> Бібрської </a:t>
            </a:r>
            <a:r>
              <a:rPr lang="ru-RU" sz="2400" b="1" dirty="0" err="1"/>
              <a:t>міської</a:t>
            </a:r>
            <a:r>
              <a:rPr lang="ru-RU" sz="2400" b="1" dirty="0"/>
              <a:t> ради. </a:t>
            </a:r>
            <a:r>
              <a:rPr lang="ru-RU" sz="2400" b="1" dirty="0" err="1"/>
              <a:t>Згідно</a:t>
            </a:r>
            <a:r>
              <a:rPr lang="ru-RU" sz="2400" b="1" dirty="0"/>
              <a:t> </a:t>
            </a:r>
            <a:r>
              <a:rPr lang="ru-RU" sz="2400" b="1" dirty="0" err="1"/>
              <a:t>із</a:t>
            </a:r>
            <a:r>
              <a:rPr lang="ru-RU" sz="2400" b="1" dirty="0"/>
              <a:t> Законом </a:t>
            </a:r>
            <a:r>
              <a:rPr lang="ru-RU" sz="2400" b="1" dirty="0" err="1"/>
              <a:t>України</a:t>
            </a:r>
            <a:r>
              <a:rPr lang="ru-RU" sz="2400" b="1" dirty="0"/>
              <a:t> «Про </a:t>
            </a:r>
            <a:r>
              <a:rPr lang="ru-RU" sz="2400" b="1" dirty="0" err="1"/>
              <a:t>соціальні</a:t>
            </a:r>
            <a:r>
              <a:rPr lang="ru-RU" sz="2400" b="1" dirty="0"/>
              <a:t> </a:t>
            </a:r>
            <a:r>
              <a:rPr lang="ru-RU" sz="2400" b="1" dirty="0" err="1"/>
              <a:t>послуги</a:t>
            </a:r>
            <a:r>
              <a:rPr lang="ru-RU" sz="2400" b="1" dirty="0"/>
              <a:t>» </a:t>
            </a:r>
            <a:r>
              <a:rPr lang="ru-RU" sz="2400" b="1" dirty="0" err="1"/>
              <a:t>кожна</a:t>
            </a:r>
            <a:r>
              <a:rPr lang="ru-RU" sz="2400" b="1" dirty="0"/>
              <a:t> громада </a:t>
            </a:r>
            <a:r>
              <a:rPr lang="ru-RU" sz="2400" b="1" dirty="0" err="1"/>
              <a:t>має</a:t>
            </a:r>
            <a:r>
              <a:rPr lang="ru-RU" sz="2400" b="1" dirty="0"/>
              <a:t> </a:t>
            </a:r>
            <a:r>
              <a:rPr lang="ru-RU" sz="2400" b="1" dirty="0" err="1"/>
              <a:t>мати</a:t>
            </a:r>
            <a:r>
              <a:rPr lang="ru-RU" sz="2400" b="1" dirty="0"/>
              <a:t> у </a:t>
            </a:r>
            <a:r>
              <a:rPr lang="ru-RU" sz="2400" b="1" dirty="0" err="1"/>
              <a:t>своїй</a:t>
            </a:r>
            <a:r>
              <a:rPr lang="ru-RU" sz="2400" b="1" dirty="0"/>
              <a:t> </a:t>
            </a:r>
            <a:r>
              <a:rPr lang="ru-RU" sz="2400" b="1" dirty="0" err="1"/>
              <a:t>структурі</a:t>
            </a:r>
            <a:r>
              <a:rPr lang="ru-RU" sz="2400" b="1" dirty="0"/>
              <a:t> </a:t>
            </a:r>
            <a:r>
              <a:rPr lang="ru-RU" sz="2400" b="1" dirty="0" err="1"/>
              <a:t>таку</a:t>
            </a:r>
            <a:r>
              <a:rPr lang="ru-RU" sz="2400" b="1" dirty="0"/>
              <a:t> службу. У </a:t>
            </a:r>
            <a:r>
              <a:rPr lang="ru-RU" sz="2400" b="1" dirty="0" err="1"/>
              <a:t>Бібрській</a:t>
            </a:r>
            <a:r>
              <a:rPr lang="ru-RU" sz="2400" b="1" dirty="0"/>
              <a:t> </a:t>
            </a:r>
            <a:r>
              <a:rPr lang="ru-RU" sz="2400" b="1" dirty="0" err="1"/>
              <a:t>громаді</a:t>
            </a:r>
            <a:r>
              <a:rPr lang="ru-RU" sz="2400" b="1" dirty="0"/>
              <a:t> 2989 </a:t>
            </a:r>
            <a:r>
              <a:rPr lang="ru-RU" sz="2400" b="1" dirty="0" err="1"/>
              <a:t>дітей</a:t>
            </a:r>
            <a:r>
              <a:rPr lang="ru-RU" sz="2400" b="1" dirty="0"/>
              <a:t>, </a:t>
            </a:r>
            <a:r>
              <a:rPr lang="ru-RU" sz="2400" b="1" dirty="0" err="1"/>
              <a:t>серед</a:t>
            </a:r>
            <a:r>
              <a:rPr lang="ru-RU" sz="2400" b="1" dirty="0"/>
              <a:t> </a:t>
            </a:r>
            <a:r>
              <a:rPr lang="ru-RU" sz="2400" b="1" dirty="0" err="1"/>
              <a:t>яких</a:t>
            </a:r>
            <a:r>
              <a:rPr lang="ru-RU" sz="2400" b="1" dirty="0"/>
              <a:t> </a:t>
            </a:r>
            <a:r>
              <a:rPr lang="ru-RU" sz="2400" b="1" dirty="0" err="1"/>
              <a:t>є</a:t>
            </a:r>
            <a:r>
              <a:rPr lang="ru-RU" sz="2400" b="1" dirty="0"/>
              <a:t> </a:t>
            </a:r>
            <a:r>
              <a:rPr lang="ru-RU" sz="2400" b="1" dirty="0" err="1"/>
              <a:t>діти-сироти</a:t>
            </a:r>
            <a:r>
              <a:rPr lang="ru-RU" sz="2400" b="1" dirty="0"/>
              <a:t>, </a:t>
            </a:r>
            <a:r>
              <a:rPr lang="ru-RU" sz="2400" b="1" dirty="0" err="1"/>
              <a:t>діти</a:t>
            </a:r>
            <a:r>
              <a:rPr lang="ru-RU" sz="2400" b="1" dirty="0"/>
              <a:t>, </a:t>
            </a:r>
            <a:r>
              <a:rPr lang="ru-RU" sz="2400" b="1" dirty="0" err="1"/>
              <a:t>позбавлені</a:t>
            </a:r>
            <a:r>
              <a:rPr lang="ru-RU" sz="2400" b="1" dirty="0"/>
              <a:t> </a:t>
            </a:r>
            <a:r>
              <a:rPr lang="ru-RU" sz="2400" b="1" dirty="0" err="1"/>
              <a:t>батьківського</a:t>
            </a:r>
            <a:r>
              <a:rPr lang="ru-RU" sz="2400" b="1" dirty="0"/>
              <a:t> </a:t>
            </a:r>
            <a:r>
              <a:rPr lang="ru-RU" sz="2400" b="1" dirty="0" err="1"/>
              <a:t>піклування</a:t>
            </a:r>
            <a:r>
              <a:rPr lang="ru-RU" sz="2400" b="1" dirty="0"/>
              <a:t>, </a:t>
            </a:r>
            <a:r>
              <a:rPr lang="ru-RU" sz="2400" b="1" dirty="0" err="1"/>
              <a:t>діти</a:t>
            </a:r>
            <a:r>
              <a:rPr lang="ru-RU" sz="2400" b="1" dirty="0"/>
              <a:t> </a:t>
            </a:r>
            <a:r>
              <a:rPr lang="ru-RU" sz="2400" b="1" dirty="0" err="1"/>
              <a:t>з</a:t>
            </a:r>
            <a:r>
              <a:rPr lang="ru-RU" sz="2400" b="1" dirty="0"/>
              <a:t> </a:t>
            </a:r>
            <a:r>
              <a:rPr lang="ru-RU" sz="2400" b="1" dirty="0" err="1"/>
              <a:t>сімей</a:t>
            </a:r>
            <a:r>
              <a:rPr lang="ru-RU" sz="2400" b="1" dirty="0"/>
              <a:t> у </a:t>
            </a:r>
            <a:r>
              <a:rPr lang="ru-RU" sz="2400" b="1" dirty="0" err="1"/>
              <a:t>складних</a:t>
            </a:r>
            <a:r>
              <a:rPr lang="ru-RU" sz="2400" b="1" dirty="0"/>
              <a:t> </a:t>
            </a:r>
            <a:r>
              <a:rPr lang="ru-RU" sz="2400" b="1" dirty="0" err="1"/>
              <a:t>життєвих</a:t>
            </a:r>
            <a:r>
              <a:rPr lang="ru-RU" sz="2400" b="1" dirty="0"/>
              <a:t> </a:t>
            </a:r>
            <a:r>
              <a:rPr lang="ru-RU" sz="2400" b="1" dirty="0" err="1"/>
              <a:t>обставинах</a:t>
            </a:r>
            <a:r>
              <a:rPr lang="ru-RU" sz="2400" b="1" dirty="0"/>
              <a:t>. 2 </a:t>
            </a:r>
            <a:r>
              <a:rPr lang="ru-RU" sz="2400" b="1" dirty="0" err="1"/>
              <a:t>фахівців</a:t>
            </a:r>
            <a:r>
              <a:rPr lang="ru-RU" sz="2400" b="1" dirty="0"/>
              <a:t> (начальник </a:t>
            </a:r>
            <a:r>
              <a:rPr lang="ru-RU" sz="2400" b="1" dirty="0" err="1"/>
              <a:t>служби</a:t>
            </a:r>
            <a:r>
              <a:rPr lang="ru-RU" sz="2400" b="1" dirty="0"/>
              <a:t> </a:t>
            </a:r>
            <a:r>
              <a:rPr lang="ru-RU" sz="2400" b="1" dirty="0" err="1"/>
              <a:t>і</a:t>
            </a:r>
            <a:r>
              <a:rPr lang="ru-RU" sz="2400" b="1" dirty="0"/>
              <a:t> </a:t>
            </a:r>
            <a:r>
              <a:rPr lang="ru-RU" sz="2400" b="1" dirty="0" err="1"/>
              <a:t>провідний</a:t>
            </a:r>
            <a:r>
              <a:rPr lang="ru-RU" sz="2400" b="1" dirty="0"/>
              <a:t> </a:t>
            </a:r>
            <a:r>
              <a:rPr lang="ru-RU" sz="2400" b="1" dirty="0" err="1"/>
              <a:t>спеціаліст</a:t>
            </a:r>
            <a:r>
              <a:rPr lang="ru-RU" sz="2400" b="1" dirty="0"/>
              <a:t>) </a:t>
            </a:r>
            <a:r>
              <a:rPr lang="ru-RU" sz="2400" b="1" dirty="0" err="1"/>
              <a:t>здійснюватимуть</a:t>
            </a:r>
            <a:r>
              <a:rPr lang="ru-RU" sz="2400" b="1" dirty="0"/>
              <a:t> </a:t>
            </a:r>
            <a:r>
              <a:rPr lang="ru-RU" sz="2400" b="1" dirty="0" err="1"/>
              <a:t>соціальний</a:t>
            </a:r>
            <a:r>
              <a:rPr lang="ru-RU" sz="2400" b="1" dirty="0"/>
              <a:t> </a:t>
            </a:r>
            <a:r>
              <a:rPr lang="ru-RU" sz="2400" b="1" dirty="0" err="1"/>
              <a:t>супровід</a:t>
            </a:r>
            <a:r>
              <a:rPr lang="ru-RU" sz="2400" b="1" dirty="0"/>
              <a:t> </a:t>
            </a:r>
            <a:r>
              <a:rPr lang="ru-RU" sz="2400" b="1" dirty="0" err="1"/>
              <a:t>відповідних</a:t>
            </a:r>
            <a:r>
              <a:rPr lang="ru-RU" sz="2400" b="1" dirty="0"/>
              <a:t> </a:t>
            </a:r>
            <a:r>
              <a:rPr lang="ru-RU" sz="2400" b="1" dirty="0" err="1"/>
              <a:t>категорій</a:t>
            </a:r>
            <a:r>
              <a:rPr lang="ru-RU" sz="2400" b="1" dirty="0"/>
              <a:t> </a:t>
            </a:r>
            <a:r>
              <a:rPr lang="ru-RU" sz="2400" b="1" dirty="0" err="1"/>
              <a:t>дітей</a:t>
            </a:r>
            <a:r>
              <a:rPr lang="ru-RU" sz="2400" b="1" dirty="0"/>
              <a:t> (на </a:t>
            </a:r>
            <a:r>
              <a:rPr lang="ru-RU" sz="2400" b="1" dirty="0" err="1"/>
              <a:t>кожну</a:t>
            </a:r>
            <a:r>
              <a:rPr lang="ru-RU" sz="2400" b="1" dirty="0"/>
              <a:t> </a:t>
            </a:r>
            <a:r>
              <a:rPr lang="ru-RU" sz="2400" b="1" dirty="0" err="1"/>
              <a:t>тисячу</a:t>
            </a:r>
            <a:r>
              <a:rPr lang="ru-RU" sz="2400" b="1" dirty="0"/>
              <a:t> </a:t>
            </a:r>
            <a:r>
              <a:rPr lang="ru-RU" sz="2400" b="1" dirty="0" err="1"/>
              <a:t>дитячого</a:t>
            </a:r>
            <a:r>
              <a:rPr lang="ru-RU" sz="2400" b="1" dirty="0"/>
              <a:t> </a:t>
            </a:r>
            <a:r>
              <a:rPr lang="ru-RU" sz="2400" b="1" dirty="0" err="1"/>
              <a:t>населення</a:t>
            </a:r>
            <a:r>
              <a:rPr lang="ru-RU" sz="2400" b="1" dirty="0"/>
              <a:t> </a:t>
            </a:r>
            <a:r>
              <a:rPr lang="ru-RU" sz="2400" b="1" dirty="0" err="1"/>
              <a:t>має</a:t>
            </a:r>
            <a:r>
              <a:rPr lang="ru-RU" sz="2400" b="1" dirty="0"/>
              <a:t> бути один </a:t>
            </a:r>
            <a:r>
              <a:rPr lang="ru-RU" sz="2400" b="1" dirty="0" err="1"/>
              <a:t>фахівець</a:t>
            </a:r>
            <a:r>
              <a:rPr lang="ru-RU" sz="2400" b="1" dirty="0"/>
              <a:t>). Начальник </a:t>
            </a:r>
            <a:r>
              <a:rPr lang="ru-RU" sz="2400" b="1" dirty="0" err="1"/>
              <a:t>служби</a:t>
            </a:r>
            <a:r>
              <a:rPr lang="ru-RU" sz="2400" b="1" dirty="0"/>
              <a:t> у справах </a:t>
            </a:r>
            <a:r>
              <a:rPr lang="ru-RU" sz="2400" b="1" dirty="0" err="1"/>
              <a:t>дітей</a:t>
            </a:r>
            <a:r>
              <a:rPr lang="ru-RU" sz="2400" b="1" dirty="0"/>
              <a:t> – </a:t>
            </a:r>
          </a:p>
          <a:p>
            <a:pPr algn="just"/>
            <a:r>
              <a:rPr lang="ru-RU" sz="2400" b="1" dirty="0"/>
              <a:t>Галина </a:t>
            </a:r>
            <a:r>
              <a:rPr lang="ru-RU" sz="2400" b="1" dirty="0" err="1"/>
              <a:t>Гриньків</a:t>
            </a:r>
            <a:r>
              <a:rPr lang="ru-RU" sz="2400" b="1" dirty="0"/>
              <a:t>. </a:t>
            </a:r>
          </a:p>
        </p:txBody>
      </p:sp>
    </p:spTree>
    <p:extLst>
      <p:ext uri="{BB962C8B-B14F-4D97-AF65-F5344CB8AC3E}">
        <p14:creationId xmlns:p14="http://schemas.microsoft.com/office/powerpoint/2010/main" val="13376182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60766" y="587829"/>
            <a:ext cx="5669279" cy="5756237"/>
          </a:xfrm>
          <a:prstGeom prst="rect">
            <a:avLst/>
          </a:prstGeom>
          <a:noFill/>
          <a:ln w="9525">
            <a:noFill/>
            <a:miter lim="800000"/>
            <a:headEnd/>
            <a:tailEnd/>
          </a:ln>
          <a:effectLst/>
        </p:spPr>
      </p:pic>
      <p:sp>
        <p:nvSpPr>
          <p:cNvPr id="3" name="Прямокутник 2"/>
          <p:cNvSpPr/>
          <p:nvPr/>
        </p:nvSpPr>
        <p:spPr>
          <a:xfrm>
            <a:off x="0" y="35801"/>
            <a:ext cx="11821885" cy="6923818"/>
          </a:xfrm>
          <a:prstGeom prst="rect">
            <a:avLst/>
          </a:prstGeom>
        </p:spPr>
        <p:txBody>
          <a:bodyPr wrap="square">
            <a:spAutoFit/>
          </a:bodyPr>
          <a:lstStyle/>
          <a:p>
            <a:pPr>
              <a:spcAft>
                <a:spcPts val="0"/>
              </a:spcAft>
            </a:pPr>
            <a:r>
              <a:rPr lang="uk-UA" sz="22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Служба у справах дітей </a:t>
            </a:r>
            <a:r>
              <a:rPr lang="uk-UA" sz="2200" b="1" kern="1400" spc="-5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2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a:t>
            </a:r>
            <a:endParaRPr lang="uk-UA" sz="2200" kern="1400" spc="-50"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За 2020 рік</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Рішенням Х сесії VII скликання </a:t>
            </a:r>
            <a:r>
              <a:rPr lang="uk-UA" sz="2200" b="1" kern="150" dirty="0" err="1">
                <a:solidFill>
                  <a:schemeClr val="tx2">
                    <a:lumMod val="75000"/>
                  </a:schemeClr>
                </a:solidFill>
                <a:latin typeface="Times New Roman" panose="02020603050405020304" pitchFamily="18" charset="0"/>
                <a:ea typeface="SimSun" panose="02010600030101010101" pitchFamily="2" charset="-122"/>
                <a:cs typeface="Mangal"/>
              </a:rPr>
              <a:t>Бібрської</a:t>
            </a: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 міської ради </a:t>
            </a:r>
            <a:r>
              <a:rPr lang="uk-UA" sz="2200" b="1" kern="150" dirty="0" err="1">
                <a:solidFill>
                  <a:schemeClr val="tx2">
                    <a:lumMod val="75000"/>
                  </a:schemeClr>
                </a:solidFill>
                <a:latin typeface="Times New Roman" panose="02020603050405020304" pitchFamily="18" charset="0"/>
                <a:ea typeface="SimSun" panose="02010600030101010101" pitchFamily="2" charset="-122"/>
                <a:cs typeface="Mangal"/>
              </a:rPr>
              <a:t>No</a:t>
            </a: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 1155</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від 15 листопада 2019 року затверджено Положення про службу у</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справах дітей </a:t>
            </a:r>
            <a:r>
              <a:rPr lang="uk-UA" sz="2200" b="1" kern="150" dirty="0" err="1">
                <a:solidFill>
                  <a:schemeClr val="tx2">
                    <a:lumMod val="75000"/>
                  </a:schemeClr>
                </a:solidFill>
                <a:latin typeface="Times New Roman" panose="02020603050405020304" pitchFamily="18" charset="0"/>
                <a:ea typeface="SimSun" panose="02010600030101010101" pitchFamily="2" charset="-122"/>
                <a:cs typeface="Mangal"/>
              </a:rPr>
              <a:t>Бібрської</a:t>
            </a: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 міської ради. Штатна чисельність становить четверо осіб.</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Питання соціального захисту дітей, захисту їхніх прав та законних інтересів</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охоплює не тільки певні категорії дітей, а все дитяче населення громади, яке</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становить 2989 дітей. Кількісні показники окремих категорій дітей перебувають в</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постійній динаміці, а тому станом на 31.12.2020 року в громаді</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обліковано 36 дітей-сиріт, та дітей, позбавлених батьківського</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піклування, 7 дітей, які перебувають у складних життєвих обставинах, 2 дітей, які</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залишилася без батьківського піклування</a:t>
            </a:r>
            <a:r>
              <a:rPr lang="uk-UA" sz="2200" b="1" kern="150" dirty="0" smtClean="0">
                <a:solidFill>
                  <a:schemeClr val="tx2">
                    <a:lumMod val="75000"/>
                  </a:schemeClr>
                </a:solidFill>
                <a:latin typeface="Times New Roman" panose="02020603050405020304" pitchFamily="18" charset="0"/>
                <a:ea typeface="SimSun" panose="02010600030101010101" pitchFamily="2" charset="-122"/>
                <a:cs typeface="Mangal"/>
              </a:rPr>
              <a:t>.</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smtClean="0">
                <a:solidFill>
                  <a:schemeClr val="tx2">
                    <a:lumMod val="75000"/>
                  </a:schemeClr>
                </a:solidFill>
                <a:latin typeface="Times New Roman" panose="02020603050405020304" pitchFamily="18" charset="0"/>
                <a:ea typeface="SimSun" panose="02010600030101010101" pitchFamily="2" charset="-122"/>
                <a:cs typeface="Mangal"/>
              </a:rPr>
              <a:t>   На </a:t>
            </a: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території громади функціонує 1 дитячий будинок сімейного</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типу, у якому виховується 10 дітей, та 2 прийомні сім’ї, у яких виховується 3 дітей.</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Служба у справах дітей проводить роботу щодо влаштування </a:t>
            </a:r>
            <a:r>
              <a:rPr lang="uk-UA" sz="2200" b="1" kern="150" dirty="0" smtClean="0">
                <a:solidFill>
                  <a:schemeClr val="tx2">
                    <a:lumMod val="75000"/>
                  </a:schemeClr>
                </a:solidFill>
                <a:latin typeface="Times New Roman" panose="02020603050405020304" pitchFamily="18" charset="0"/>
                <a:ea typeface="SimSun" panose="02010600030101010101" pitchFamily="2" charset="-122"/>
                <a:cs typeface="Mangal"/>
              </a:rPr>
              <a:t>статусних</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дітей у сімейні форми виховання.</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За звітний період 2020 року орган опіки та піклування надав 5 дітям статус</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дитини, позбавленої батьківського піклування, із них: 2 дітей влаштовано у</a:t>
            </a:r>
            <a:endParaRPr lang="uk-UA" sz="2200" b="1" kern="150" dirty="0">
              <a:solidFill>
                <a:schemeClr val="tx2">
                  <a:lumMod val="75000"/>
                </a:schemeClr>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chemeClr val="tx2">
                    <a:lumMod val="75000"/>
                  </a:schemeClr>
                </a:solidFill>
                <a:latin typeface="Times New Roman" panose="02020603050405020304" pitchFamily="18" charset="0"/>
                <a:ea typeface="SimSun" panose="02010600030101010101" pitchFamily="2" charset="-122"/>
                <a:cs typeface="Mangal"/>
              </a:rPr>
              <a:t>сімейні форми виховання.</a:t>
            </a:r>
            <a:endParaRPr lang="uk-UA" sz="2200" b="1" kern="150" dirty="0">
              <a:solidFill>
                <a:schemeClr val="tx2">
                  <a:lumMod val="75000"/>
                </a:schemeClr>
              </a:solidFill>
              <a:effectLst/>
              <a:latin typeface="Liberation Serif" panose="02020603050405020304" pitchFamily="18" charset="0"/>
              <a:ea typeface="SimSun" panose="02010600030101010101" pitchFamily="2" charset="-122"/>
              <a:cs typeface="Mangal"/>
            </a:endParaRPr>
          </a:p>
        </p:txBody>
      </p:sp>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0776857" y="35801"/>
            <a:ext cx="1227908" cy="1544804"/>
          </a:xfrm>
          <a:prstGeom prst="rect">
            <a:avLst/>
          </a:prstGeom>
          <a:noFill/>
        </p:spPr>
      </p:pic>
    </p:spTree>
    <p:extLst>
      <p:ext uri="{BB962C8B-B14F-4D97-AF65-F5344CB8AC3E}">
        <p14:creationId xmlns:p14="http://schemas.microsoft.com/office/powerpoint/2010/main" val="25364841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 y="0"/>
            <a:ext cx="12192001" cy="6794104"/>
          </a:xfrm>
          <a:prstGeom prst="rect">
            <a:avLst/>
          </a:prstGeom>
        </p:spPr>
        <p:txBody>
          <a:bodyPr wrap="square">
            <a:spAutoFit/>
          </a:bodyPr>
          <a:lstStyle/>
          <a:p>
            <a:pPr algn="ctr">
              <a:lnSpc>
                <a:spcPct val="107000"/>
              </a:lnSpc>
              <a:spcAft>
                <a:spcPts val="800"/>
              </a:spcAft>
            </a:pP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КНП «Центр первинної медико-санітарної </a:t>
            </a:r>
            <a:r>
              <a:rPr lang="uk-UA" sz="20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допомоги» </a:t>
            </a:r>
            <a:r>
              <a:rPr lang="uk-UA" sz="2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міської ради </a:t>
            </a:r>
            <a:endParaRPr lang="uk-UA"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sz="19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До складу КНП «Центр первинної медико-санітарної допомоги» </a:t>
            </a:r>
            <a:r>
              <a:rPr lang="uk-UA" sz="19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19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міської ради входить 3 амбулаторії ЗПСМ та 13 </a:t>
            </a:r>
            <a:r>
              <a:rPr lang="uk-UA" sz="19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ФАПів</a:t>
            </a:r>
            <a:r>
              <a:rPr lang="uk-UA" sz="19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uk-UA" sz="19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sz="1900" b="1" kern="50" dirty="0" err="1" smtClean="0">
                <a:solidFill>
                  <a:srgbClr val="C00000"/>
                </a:solidFill>
                <a:latin typeface="Times New Roman" panose="02020603050405020304" pitchFamily="18" charset="0"/>
                <a:ea typeface="SimSun" panose="02010600030101010101" pitchFamily="2" charset="-122"/>
                <a:cs typeface="Times New Roman" panose="02020603050405020304" pitchFamily="18" charset="0"/>
              </a:rPr>
              <a:t>Проєкти</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реалізовані в КНП «Центр первинної медико-санітарної допомоги» </a:t>
            </a:r>
            <a:r>
              <a:rPr lang="uk-UA" sz="1900" b="1" kern="5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Бібрської</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міської ради  у 2020 році :</a:t>
            </a:r>
            <a:endParaRPr lang="uk-UA" sz="19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Char char="-"/>
              <a:tabLst>
                <a:tab pos="471805" algn="l"/>
              </a:tabLst>
            </a:pP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Капітальний ремонт (утеплення фасаду) будівлі амбулаторії загальної практики - сімейної медицини по вулиці Галицька,144, міста </a:t>
            </a:r>
            <a:r>
              <a:rPr lang="uk-UA" sz="1900" b="1" kern="5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Бібрка</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Перемишлянського району, Львівської області;</a:t>
            </a:r>
            <a:endParaRPr lang="uk-UA" sz="1900" b="1" dirty="0">
              <a:solidFill>
                <a:srgbClr val="C00000"/>
              </a:solidFill>
              <a:latin typeface="Calibri" panose="020F0502020204030204" pitchFamily="34" charset="0"/>
              <a:ea typeface="SimSun" panose="02010600030101010101" pitchFamily="2" charset="-122"/>
              <a:cs typeface="Times New Roman" panose="02020603050405020304" pitchFamily="18" charset="0"/>
            </a:endParaRPr>
          </a:p>
          <a:p>
            <a:pPr indent="450215" algn="just">
              <a:lnSpc>
                <a:spcPct val="150000"/>
              </a:lnSpc>
              <a:spcAft>
                <a:spcPts val="0"/>
              </a:spcAft>
              <a:tabLst>
                <a:tab pos="471805" algn="l"/>
              </a:tabLst>
            </a:pP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Придбання медичного обладнання та інвентарю для амбулаторії ЗПСМ в </a:t>
            </a:r>
            <a:endParaRPr lang="uk-UA" sz="19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471805" algn="l"/>
              </a:tabLst>
            </a:pPr>
            <a:r>
              <a:rPr lang="uk-UA" sz="1900" b="1" kern="5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м.Бібрка</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по вул.Галицька,144 Перемишлянського району Львівської області;</a:t>
            </a:r>
            <a:endParaRPr lang="uk-UA" sz="19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tabLst>
                <a:tab pos="471805" algn="l"/>
              </a:tabLst>
            </a:pP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Капітальний ремонт приміщень кабінетів комунального некомерційного підприємства "Центр первинної медико - санітарної допомоги" </a:t>
            </a:r>
            <a:r>
              <a:rPr lang="uk-UA" sz="1900" b="1" kern="5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Бібрської</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міської ради по вулиці Галицька, 144, міста </a:t>
            </a:r>
            <a:r>
              <a:rPr lang="uk-UA" sz="1900" b="1" kern="5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Бібрка</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Львівської області, Перемишлянського району;</a:t>
            </a:r>
            <a:endParaRPr lang="uk-UA" sz="19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Char char="-"/>
              <a:tabLst>
                <a:tab pos="471805" algn="l"/>
              </a:tabLst>
            </a:pP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Капітальний ремонт кабінетів амбулаторії ЗПСМ села </a:t>
            </a:r>
            <a:r>
              <a:rPr lang="uk-UA" sz="1900" b="1" kern="5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Свірж</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uk-UA" sz="1900" b="1" kern="5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Бібрської</a:t>
            </a:r>
            <a:r>
              <a:rPr lang="uk-UA" sz="1900" b="1" kern="5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міської ради, Перемишлянського району, Львівської області;</a:t>
            </a:r>
            <a:endParaRPr lang="uk-UA" sz="1900" b="1" dirty="0">
              <a:solidFill>
                <a:srgbClr val="C00000"/>
              </a:solidFill>
              <a:latin typeface="Calibri" panose="020F0502020204030204" pitchFamily="34" charset="0"/>
              <a:ea typeface="SimSun" panose="02010600030101010101" pitchFamily="2" charset="-122"/>
              <a:cs typeface="Times New Roman" panose="02020603050405020304" pitchFamily="18" charset="0"/>
            </a:endParaRPr>
          </a:p>
          <a:p>
            <a:r>
              <a:rPr lang="uk-UA" sz="1900" b="1" kern="50" dirty="0">
                <a:solidFill>
                  <a:srgbClr val="C00000"/>
                </a:solidFill>
                <a:latin typeface="Times New Roman" panose="02020603050405020304" pitchFamily="18" charset="0"/>
                <a:ea typeface="SimSun" panose="02010600030101010101" pitchFamily="2" charset="-122"/>
              </a:rPr>
              <a:t>Придбання медичного обладнання та інвентарю для амбулаторії ЗПСМ </a:t>
            </a:r>
            <a:r>
              <a:rPr lang="uk-UA" sz="1900" b="1" kern="50" dirty="0" err="1">
                <a:solidFill>
                  <a:srgbClr val="C00000"/>
                </a:solidFill>
                <a:latin typeface="Times New Roman" panose="02020603050405020304" pitchFamily="18" charset="0"/>
                <a:ea typeface="SimSun" panose="02010600030101010101" pitchFamily="2" charset="-122"/>
              </a:rPr>
              <a:t>с.Романів</a:t>
            </a:r>
            <a:r>
              <a:rPr lang="uk-UA" sz="1900" b="1" kern="50" dirty="0">
                <a:solidFill>
                  <a:srgbClr val="C00000"/>
                </a:solidFill>
                <a:latin typeface="Times New Roman" panose="02020603050405020304" pitchFamily="18" charset="0"/>
                <a:ea typeface="SimSun" panose="02010600030101010101" pitchFamily="2" charset="-122"/>
              </a:rPr>
              <a:t> </a:t>
            </a:r>
            <a:r>
              <a:rPr lang="uk-UA" sz="1900" b="1" kern="50" dirty="0" err="1">
                <a:solidFill>
                  <a:srgbClr val="C00000"/>
                </a:solidFill>
                <a:latin typeface="Times New Roman" panose="02020603050405020304" pitchFamily="18" charset="0"/>
                <a:ea typeface="SimSun" panose="02010600030101010101" pitchFamily="2" charset="-122"/>
              </a:rPr>
              <a:t>Бібрської</a:t>
            </a:r>
            <a:r>
              <a:rPr lang="uk-UA" sz="1900" b="1" kern="50" dirty="0">
                <a:solidFill>
                  <a:srgbClr val="C00000"/>
                </a:solidFill>
                <a:latin typeface="Times New Roman" panose="02020603050405020304" pitchFamily="18" charset="0"/>
                <a:ea typeface="SimSun" panose="02010600030101010101" pitchFamily="2" charset="-122"/>
              </a:rPr>
              <a:t> міської ради Перемишлянського району Львівської області.</a:t>
            </a:r>
            <a:endParaRPr lang="uk-UA" sz="1900" b="1" dirty="0">
              <a:solidFill>
                <a:srgbClr val="C00000"/>
              </a:solidFill>
            </a:endParaRPr>
          </a:p>
        </p:txBody>
      </p:sp>
    </p:spTree>
    <p:extLst>
      <p:ext uri="{BB962C8B-B14F-4D97-AF65-F5344CB8AC3E}">
        <p14:creationId xmlns:p14="http://schemas.microsoft.com/office/powerpoint/2010/main" val="7936646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56753" y="0"/>
            <a:ext cx="11351623" cy="6967933"/>
          </a:xfrm>
          <a:prstGeom prst="rect">
            <a:avLst/>
          </a:prstGeom>
        </p:spPr>
        <p:txBody>
          <a:bodyPr wrap="square">
            <a:spAutoFit/>
          </a:bodyPr>
          <a:lstStyle/>
          <a:p>
            <a:pPr indent="450215" algn="just">
              <a:lnSpc>
                <a:spcPct val="150000"/>
              </a:lnSpc>
              <a:spcAft>
                <a:spcPts val="0"/>
              </a:spcAft>
            </a:pP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Лікарі ЗПСМ з пацієнтами </a:t>
            </a:r>
            <a:r>
              <a:rPr lang="uk-UA" sz="2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ТГ підписали 13776 декларацій.</a:t>
            </a:r>
            <a:endParaRPr lang="uk-UA"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У роботі лікарів 2020 рік позначився особливо, оскільки це був рік пандемії </a:t>
            </a:r>
            <a:r>
              <a:rPr lang="en-US"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COVID</a:t>
            </a:r>
            <a:r>
              <a:rPr lang="ru-RU"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-19.  </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Створеною з працівників Центру мобільною бригадою від травня  до кінця року було здійснено десятки виїздів, взято проби для 1321 ПЛР та 150 ІФА-тестів. Для безпеки медиків і пацієнтів заклад  закупив засоби індивідуального захисту: маски, рукавиці, окуляри, щитки, захисні костюми, фартухи, шапочки, </a:t>
            </a:r>
            <a:r>
              <a:rPr lang="uk-UA" sz="2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бахіли</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нарукавники, безконтактні термометри. Велику допомогу Центру надали депутати, виконавчий комітет, адміністрація </a:t>
            </a:r>
            <a:r>
              <a:rPr lang="uk-UA" sz="2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міської ради:  на вказані закупівлі було виділено 90 </a:t>
            </a:r>
            <a:r>
              <a:rPr lang="uk-UA" sz="2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тис.грн</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Не залишилися осторонь і наші доброчинці, які надавали й надають  велику допомогу під час пандемії </a:t>
            </a:r>
            <a:r>
              <a:rPr lang="en-US"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COVID</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-19.</a:t>
            </a:r>
            <a:endParaRPr lang="uk-UA"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Захворюваність серед дорослого населення (від 18 років) збільшилась, це можна пояснити більшою кількістю захворювання на пневмонію у зв’язку з </a:t>
            </a:r>
            <a:r>
              <a:rPr lang="uk-UA" sz="2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коронавірусом</a:t>
            </a:r>
            <a:r>
              <a:rPr lang="uk-UA"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SARS-CoV-2. Серед дитячого населення ситуація зі захворюванням залишалась стабільною, а серед підліткового населення захворюваність зменшилася. Для ефективної роботи та зменшення контакту серед пацієнтів в амбулаторіях лікарі та середній медичний персонал збільшили кількість відвідування хворих удома, цей показник за 2020 рік становить 4309 візитів медиків.</a:t>
            </a:r>
            <a:endParaRPr lang="uk-UA"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07179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836023" y="1931103"/>
            <a:ext cx="10789920" cy="4524315"/>
          </a:xfrm>
          <a:prstGeom prst="rect">
            <a:avLst/>
          </a:prstGeom>
        </p:spPr>
        <p:txBody>
          <a:bodyPr wrap="square">
            <a:spAutoFit/>
          </a:bodyPr>
          <a:lstStyle/>
          <a:p>
            <a:pPr algn="just">
              <a:lnSpc>
                <a:spcPct val="150000"/>
              </a:lnSpc>
              <a:spcAft>
                <a:spcPts val="0"/>
              </a:spcAft>
            </a:pP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КНП «ЦПМСД» </a:t>
            </a:r>
            <a:r>
              <a:rPr lang="uk-UA"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Бірської</a:t>
            </a: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міської ради було проведено 5892 аналізи крові, з них 1202-гематологічних та 4690 – </a:t>
            </a:r>
            <a:r>
              <a:rPr lang="uk-UA"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загальноклінічних</a:t>
            </a: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Кількість </a:t>
            </a:r>
            <a:r>
              <a:rPr lang="uk-UA" sz="24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флюорографій</a:t>
            </a:r>
            <a:r>
              <a:rPr lang="uk-UA"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становить 2143.</a:t>
            </a:r>
            <a:endParaRPr lang="uk-UA"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У 2020 році центр отримав відзнаку «Національного бізнес-рейтингу» за показником «Рентабельність діяльності» та «Чистий прибуток».</a:t>
            </a:r>
            <a:endParaRPr lang="uk-UA"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КНП "ЦПМСД" </a:t>
            </a:r>
            <a:r>
              <a:rPr lang="uk-UA"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міської ради від Львівської обласної державної адміністрації отримало програмно-апаратний комплекс для </a:t>
            </a:r>
            <a:r>
              <a:rPr lang="uk-UA"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телемедицини</a:t>
            </a: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IDIS2GO. </a:t>
            </a:r>
            <a:endParaRPr lang="uk-UA"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кутник 2"/>
          <p:cNvSpPr/>
          <p:nvPr/>
        </p:nvSpPr>
        <p:spPr>
          <a:xfrm>
            <a:off x="2455817" y="264893"/>
            <a:ext cx="7550332" cy="915635"/>
          </a:xfrm>
          <a:prstGeom prst="rect">
            <a:avLst/>
          </a:prstGeom>
        </p:spPr>
        <p:txBody>
          <a:bodyPr wrap="square">
            <a:spAutoFit/>
          </a:bodyPr>
          <a:lstStyle/>
          <a:p>
            <a:pPr algn="ctr">
              <a:lnSpc>
                <a:spcPct val="107000"/>
              </a:lnSpc>
              <a:spcAft>
                <a:spcPts val="800"/>
              </a:spcAft>
            </a:pPr>
            <a:r>
              <a:rPr lang="uk-UA" sz="25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КНП «Центр первинної медико-санітарної </a:t>
            </a:r>
            <a:r>
              <a:rPr lang="uk-UA" sz="25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допомоги» </a:t>
            </a:r>
            <a:r>
              <a:rPr lang="uk-UA" sz="25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5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міської ради </a:t>
            </a:r>
            <a:endParaRPr lang="uk-UA" sz="25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378822" y="153367"/>
            <a:ext cx="1227908" cy="1544804"/>
          </a:xfrm>
          <a:prstGeom prst="rect">
            <a:avLst/>
          </a:prstGeom>
          <a:noFill/>
        </p:spPr>
      </p:pic>
    </p:spTree>
    <p:extLst>
      <p:ext uri="{BB962C8B-B14F-4D97-AF65-F5344CB8AC3E}">
        <p14:creationId xmlns:p14="http://schemas.microsoft.com/office/powerpoint/2010/main" val="498440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6910" y="285728"/>
            <a:ext cx="8229600" cy="1143000"/>
          </a:xfrm>
        </p:spPr>
        <p:txBody>
          <a:bodyPr>
            <a:normAutofit fontScale="90000"/>
          </a:bodyPr>
          <a:lstStyle/>
          <a:p>
            <a:r>
              <a:rPr lang="uk-UA" b="1" dirty="0" smtClean="0"/>
              <a:t>Робота зі зверненнями громадян</a:t>
            </a:r>
            <a:r>
              <a:rPr lang="ru-RU" dirty="0" smtClean="0"/>
              <a:t/>
            </a:r>
            <a:br>
              <a:rPr lang="ru-RU" dirty="0" smtClean="0"/>
            </a:br>
            <a:endParaRPr lang="ru-RU" dirty="0"/>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522265" y="144736"/>
            <a:ext cx="1018926" cy="1283992"/>
          </a:xfrm>
          <a:prstGeom prst="rect">
            <a:avLst/>
          </a:prstGeom>
          <a:noFill/>
        </p:spPr>
      </p:pic>
      <p:pic>
        <p:nvPicPr>
          <p:cNvPr id="98306" name="Picture 2" descr="Результат пошуку зображень за запитом робота зі зверненнями громадян в органах місцевого самоврядування&quot;"/>
          <p:cNvPicPr>
            <a:picLocks noChangeAspect="1" noChangeArrowheads="1"/>
          </p:cNvPicPr>
          <p:nvPr/>
        </p:nvPicPr>
        <p:blipFill>
          <a:blip r:embed="rId3" cstate="print">
            <a:lum bright="20000" contrast="10000"/>
          </a:blip>
          <a:srcRect/>
          <a:stretch>
            <a:fillRect/>
          </a:stretch>
        </p:blipFill>
        <p:spPr bwMode="auto">
          <a:xfrm>
            <a:off x="1934398" y="1266506"/>
            <a:ext cx="8547463" cy="5091453"/>
          </a:xfrm>
          <a:prstGeom prst="rect">
            <a:avLst/>
          </a:prstGeom>
          <a:noFill/>
        </p:spPr>
      </p:pic>
      <p:sp>
        <p:nvSpPr>
          <p:cNvPr id="98307" name="Rectangle 3"/>
          <p:cNvSpPr>
            <a:spLocks noChangeArrowheads="1"/>
          </p:cNvSpPr>
          <p:nvPr/>
        </p:nvSpPr>
        <p:spPr bwMode="auto">
          <a:xfrm>
            <a:off x="2381224" y="3501852"/>
            <a:ext cx="771530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400" dirty="0">
                <a:latin typeface="Arial" pitchFamily="34" charset="0"/>
                <a:ea typeface="Times New Roman" pitchFamily="18" charset="0"/>
              </a:rPr>
              <a:t>	</a:t>
            </a:r>
            <a:endParaRPr lang="uk-UA" sz="2400" b="1" dirty="0">
              <a:latin typeface="Arial" pitchFamily="34" charset="0"/>
            </a:endParaRPr>
          </a:p>
        </p:txBody>
      </p:sp>
      <p:sp>
        <p:nvSpPr>
          <p:cNvPr id="4" name="Прямокутник 3"/>
          <p:cNvSpPr/>
          <p:nvPr/>
        </p:nvSpPr>
        <p:spPr>
          <a:xfrm>
            <a:off x="2347046" y="1500151"/>
            <a:ext cx="8049465" cy="4524315"/>
          </a:xfrm>
          <a:prstGeom prst="rect">
            <a:avLst/>
          </a:prstGeom>
        </p:spPr>
        <p:txBody>
          <a:bodyPr wrap="square">
            <a:spAutoFit/>
          </a:bodyPr>
          <a:lstStyle/>
          <a:p>
            <a:r>
              <a:rPr lang="uk-UA" sz="3200" b="1" dirty="0">
                <a:latin typeface="Times New Roman" panose="02020603050405020304" pitchFamily="18" charset="0"/>
                <a:ea typeface="Calibri" panose="020F0502020204030204" pitchFamily="34" charset="0"/>
              </a:rPr>
              <a:t>Одним із пріоритетних напрямків діяльності міського голови та апарату міської ради є робота зі зверненнями громадян та надання якісних адміністративних послуг. Із цією метою створено належні умови прийому громадян, забезпечено своєчасний розгляд пропозицій, заяв і скарг,  оперативне вирішення порушених у них питань.</a:t>
            </a:r>
            <a:endParaRPr lang="uk-UA" sz="3200" b="1" dirty="0"/>
          </a:p>
        </p:txBody>
      </p:sp>
    </p:spTree>
    <p:extLst>
      <p:ext uri="{BB962C8B-B14F-4D97-AF65-F5344CB8AC3E}">
        <p14:creationId xmlns:p14="http://schemas.microsoft.com/office/powerpoint/2010/main" val="38238425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524000" y="0"/>
            <a:ext cx="963718" cy="1214422"/>
          </a:xfrm>
          <a:prstGeom prst="rect">
            <a:avLst/>
          </a:prstGeom>
          <a:noFill/>
        </p:spPr>
      </p:pic>
      <p:sp>
        <p:nvSpPr>
          <p:cNvPr id="5" name="Rectangle 1"/>
          <p:cNvSpPr>
            <a:spLocks noChangeArrowheads="1"/>
          </p:cNvSpPr>
          <p:nvPr/>
        </p:nvSpPr>
        <p:spPr bwMode="auto">
          <a:xfrm>
            <a:off x="2524100" y="214291"/>
            <a:ext cx="8143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2800" b="1" dirty="0">
                <a:latin typeface="Calibri" pitchFamily="34" charset="0"/>
                <a:ea typeface="Calibri" pitchFamily="34" charset="0"/>
                <a:cs typeface="Times New Roman" pitchFamily="18" charset="0"/>
              </a:rPr>
              <a:t>КНП «Центр </a:t>
            </a:r>
            <a:r>
              <a:rPr lang="ru-RU" sz="2800" b="1" dirty="0" err="1">
                <a:latin typeface="Calibri" pitchFamily="34" charset="0"/>
                <a:ea typeface="Calibri" pitchFamily="34" charset="0"/>
                <a:cs typeface="Times New Roman" pitchFamily="18" charset="0"/>
              </a:rPr>
              <a:t>первинної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медико-санітарної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допомоги</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Бібрської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міської</a:t>
            </a:r>
            <a:r>
              <a:rPr lang="ru-RU" sz="2800" b="1" dirty="0">
                <a:latin typeface="Calibri" pitchFamily="34" charset="0"/>
                <a:ea typeface="Calibri" pitchFamily="34" charset="0"/>
                <a:cs typeface="Times New Roman" pitchFamily="18" charset="0"/>
              </a:rPr>
              <a:t> ради</a:t>
            </a:r>
            <a:endParaRPr lang="ru-RU" sz="2800" dirty="0">
              <a:latin typeface="Arial" pitchFamily="34" charset="0"/>
            </a:endParaRPr>
          </a:p>
        </p:txBody>
      </p:sp>
      <p:pic>
        <p:nvPicPr>
          <p:cNvPr id="112644" name="Picture 4"/>
          <p:cNvPicPr>
            <a:picLocks noChangeAspect="1" noChangeArrowheads="1"/>
          </p:cNvPicPr>
          <p:nvPr/>
        </p:nvPicPr>
        <p:blipFill>
          <a:blip r:embed="rId4" cstate="print"/>
          <a:srcRect/>
          <a:stretch>
            <a:fillRect/>
          </a:stretch>
        </p:blipFill>
        <p:spPr bwMode="auto">
          <a:xfrm>
            <a:off x="2666977" y="1119913"/>
            <a:ext cx="6286544" cy="4452227"/>
          </a:xfrm>
          <a:prstGeom prst="rect">
            <a:avLst/>
          </a:prstGeom>
          <a:noFill/>
          <a:ln w="9525">
            <a:noFill/>
            <a:miter lim="800000"/>
            <a:headEnd/>
            <a:tailEnd/>
          </a:ln>
          <a:effectLst/>
        </p:spPr>
      </p:pic>
      <p:sp>
        <p:nvSpPr>
          <p:cNvPr id="9" name="Rectangle 1"/>
          <p:cNvSpPr>
            <a:spLocks noChangeArrowheads="1"/>
          </p:cNvSpPr>
          <p:nvPr/>
        </p:nvSpPr>
        <p:spPr bwMode="auto">
          <a:xfrm>
            <a:off x="2024034" y="1357298"/>
            <a:ext cx="778674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400" b="1" dirty="0">
                <a:ea typeface="Calibri" pitchFamily="34" charset="0"/>
                <a:cs typeface="Times New Roman" pitchFamily="18" charset="0"/>
              </a:rPr>
              <a:t>Центр отримав ліцензію на  провадження діяльності  11.04.2019 року. Договір про медичне обслуговування населення за програмою медичних гарантій (договір з НСЗУ) підписаний 20.05.2019 року.</a:t>
            </a:r>
          </a:p>
          <a:p>
            <a:pPr algn="just" eaLnBrk="0" fontAlgn="base" hangingPunct="0">
              <a:spcBef>
                <a:spcPct val="0"/>
              </a:spcBef>
              <a:spcAft>
                <a:spcPct val="0"/>
              </a:spcAft>
            </a:pPr>
            <a:r>
              <a:rPr lang="uk-UA" sz="2400" b="1" dirty="0">
                <a:ea typeface="Calibri" pitchFamily="34" charset="0"/>
                <a:cs typeface="Times New Roman" pitchFamily="18" charset="0"/>
              </a:rPr>
              <a:t>Станом на 03.06.2019 року з лікарями було підписано </a:t>
            </a:r>
          </a:p>
          <a:p>
            <a:pPr algn="just" eaLnBrk="0" fontAlgn="base" hangingPunct="0">
              <a:spcBef>
                <a:spcPct val="0"/>
              </a:spcBef>
              <a:spcAft>
                <a:spcPct val="0"/>
              </a:spcAft>
            </a:pPr>
            <a:r>
              <a:rPr lang="uk-UA" sz="2400" b="1" dirty="0">
                <a:ea typeface="Calibri" pitchFamily="34" charset="0"/>
                <a:cs typeface="Times New Roman" pitchFamily="18" charset="0"/>
              </a:rPr>
              <a:t>10</a:t>
            </a:r>
            <a:r>
              <a:rPr lang="ru-RU" sz="2400" b="1" dirty="0">
                <a:ea typeface="Calibri" pitchFamily="34" charset="0"/>
                <a:cs typeface="Times New Roman" pitchFamily="18" charset="0"/>
              </a:rPr>
              <a:t> </a:t>
            </a:r>
            <a:r>
              <a:rPr lang="uk-UA" sz="2400" b="1" dirty="0">
                <a:ea typeface="Calibri" pitchFamily="34" charset="0"/>
                <a:cs typeface="Times New Roman" pitchFamily="18" charset="0"/>
              </a:rPr>
              <a:t>500 декларацій, станом на 09.01.2020 року з лікарями </a:t>
            </a:r>
          </a:p>
          <a:p>
            <a:pPr algn="just" eaLnBrk="0" fontAlgn="base" hangingPunct="0">
              <a:spcBef>
                <a:spcPct val="0"/>
              </a:spcBef>
              <a:spcAft>
                <a:spcPct val="0"/>
              </a:spcAft>
            </a:pPr>
            <a:r>
              <a:rPr lang="uk-UA" sz="2400" b="1" dirty="0">
                <a:ea typeface="Calibri" pitchFamily="34" charset="0"/>
                <a:cs typeface="Times New Roman" pitchFamily="18" charset="0"/>
              </a:rPr>
              <a:t>КНП «ЦПМСД» Бібрської міської ради підписано – </a:t>
            </a:r>
          </a:p>
          <a:p>
            <a:pPr algn="just" eaLnBrk="0" fontAlgn="base" hangingPunct="0">
              <a:spcBef>
                <a:spcPct val="0"/>
              </a:spcBef>
              <a:spcAft>
                <a:spcPct val="0"/>
              </a:spcAft>
            </a:pPr>
            <a:r>
              <a:rPr lang="uk-UA" sz="2400" b="1" dirty="0">
                <a:solidFill>
                  <a:srgbClr val="000000"/>
                </a:solidFill>
                <a:ea typeface="Times New Roman" pitchFamily="18" charset="0"/>
                <a:cs typeface="Times New Roman" pitchFamily="18" charset="0"/>
              </a:rPr>
              <a:t>12</a:t>
            </a:r>
            <a:r>
              <a:rPr lang="ru-RU" sz="2400" b="1" dirty="0">
                <a:solidFill>
                  <a:srgbClr val="000000"/>
                </a:solidFill>
                <a:ea typeface="Times New Roman" pitchFamily="18" charset="0"/>
                <a:cs typeface="Times New Roman" pitchFamily="18" charset="0"/>
              </a:rPr>
              <a:t> </a:t>
            </a:r>
            <a:r>
              <a:rPr lang="uk-UA" sz="2400" b="1" dirty="0">
                <a:solidFill>
                  <a:srgbClr val="000000"/>
                </a:solidFill>
                <a:ea typeface="Times New Roman" pitchFamily="18" charset="0"/>
                <a:cs typeface="Times New Roman" pitchFamily="18" charset="0"/>
              </a:rPr>
              <a:t>390 декларацій з жителями </a:t>
            </a:r>
            <a:r>
              <a:rPr lang="uk-UA" sz="2400" b="1" dirty="0" err="1" smtClean="0">
                <a:solidFill>
                  <a:srgbClr val="000000"/>
                </a:solidFill>
                <a:ea typeface="Times New Roman" pitchFamily="18" charset="0"/>
                <a:cs typeface="Times New Roman" pitchFamily="18" charset="0"/>
              </a:rPr>
              <a:t>Бібрської</a:t>
            </a:r>
            <a:r>
              <a:rPr lang="uk-UA" sz="2400" b="1" dirty="0">
                <a:solidFill>
                  <a:srgbClr val="000000"/>
                </a:solidFill>
                <a:ea typeface="Times New Roman" pitchFamily="18" charset="0"/>
                <a:cs typeface="Times New Roman" pitchFamily="18" charset="0"/>
              </a:rPr>
              <a:t> </a:t>
            </a:r>
            <a:r>
              <a:rPr lang="uk-UA" sz="2400" b="1" dirty="0" smtClean="0">
                <a:solidFill>
                  <a:srgbClr val="000000"/>
                </a:solidFill>
                <a:ea typeface="Times New Roman" pitchFamily="18" charset="0"/>
                <a:cs typeface="Times New Roman" pitchFamily="18" charset="0"/>
              </a:rPr>
              <a:t>ТГ </a:t>
            </a:r>
            <a:endParaRPr lang="uk-UA" sz="2400" b="1" dirty="0">
              <a:solidFill>
                <a:srgbClr val="000000"/>
              </a:solidFill>
              <a:ea typeface="Times New Roman" pitchFamily="18" charset="0"/>
              <a:cs typeface="Times New Roman" pitchFamily="18" charset="0"/>
            </a:endParaRPr>
          </a:p>
          <a:p>
            <a:pPr algn="just" eaLnBrk="0" fontAlgn="base" hangingPunct="0">
              <a:spcBef>
                <a:spcPct val="0"/>
              </a:spcBef>
              <a:spcAft>
                <a:spcPct val="0"/>
              </a:spcAft>
            </a:pPr>
            <a:r>
              <a:rPr lang="uk-UA" sz="2400" b="1" dirty="0">
                <a:solidFill>
                  <a:srgbClr val="000000"/>
                </a:solidFill>
                <a:ea typeface="Times New Roman" pitchFamily="18" charset="0"/>
                <a:cs typeface="Times New Roman" pitchFamily="18" charset="0"/>
              </a:rPr>
              <a:t>та навколишніх сіл.</a:t>
            </a:r>
            <a:endParaRPr lang="uk-UA" sz="2400" dirty="0"/>
          </a:p>
        </p:txBody>
      </p:sp>
      <p:pic>
        <p:nvPicPr>
          <p:cNvPr id="112645" name="Picture 5"/>
          <p:cNvPicPr>
            <a:picLocks noChangeAspect="1" noChangeArrowheads="1"/>
          </p:cNvPicPr>
          <p:nvPr/>
        </p:nvPicPr>
        <p:blipFill>
          <a:blip r:embed="rId5" cstate="print"/>
          <a:srcRect/>
          <a:stretch>
            <a:fillRect/>
          </a:stretch>
        </p:blipFill>
        <p:spPr bwMode="auto">
          <a:xfrm>
            <a:off x="4810116" y="4429132"/>
            <a:ext cx="5683980" cy="2143140"/>
          </a:xfrm>
          <a:prstGeom prst="rect">
            <a:avLst/>
          </a:prstGeom>
          <a:noFill/>
          <a:ln w="9525">
            <a:noFill/>
            <a:miter lim="800000"/>
            <a:headEnd/>
            <a:tailEnd/>
          </a:ln>
          <a:effectLst/>
        </p:spPr>
      </p:pic>
    </p:spTree>
    <p:extLst>
      <p:ext uri="{BB962C8B-B14F-4D97-AF65-F5344CB8AC3E}">
        <p14:creationId xmlns:p14="http://schemas.microsoft.com/office/powerpoint/2010/main" val="30749024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963718" cy="1214422"/>
          </a:xfrm>
          <a:prstGeom prst="rect">
            <a:avLst/>
          </a:prstGeom>
          <a:noFill/>
        </p:spPr>
      </p:pic>
      <p:sp>
        <p:nvSpPr>
          <p:cNvPr id="5" name="Rectangle 1"/>
          <p:cNvSpPr>
            <a:spLocks noChangeArrowheads="1"/>
          </p:cNvSpPr>
          <p:nvPr/>
        </p:nvSpPr>
        <p:spPr bwMode="auto">
          <a:xfrm>
            <a:off x="2524100" y="-12717"/>
            <a:ext cx="8143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2800" b="1" dirty="0">
                <a:latin typeface="Calibri" pitchFamily="34" charset="0"/>
                <a:ea typeface="Calibri" pitchFamily="34" charset="0"/>
                <a:cs typeface="Times New Roman" pitchFamily="18" charset="0"/>
              </a:rPr>
              <a:t>КНП «Центр </a:t>
            </a:r>
            <a:r>
              <a:rPr lang="ru-RU" sz="2800" b="1" dirty="0" err="1">
                <a:latin typeface="Calibri" pitchFamily="34" charset="0"/>
                <a:ea typeface="Calibri" pitchFamily="34" charset="0"/>
                <a:cs typeface="Times New Roman" pitchFamily="18" charset="0"/>
              </a:rPr>
              <a:t>первинної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медико-санітарної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допомоги</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Бібрської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міської</a:t>
            </a:r>
            <a:r>
              <a:rPr lang="ru-RU" sz="2800" b="1" dirty="0">
                <a:latin typeface="Calibri" pitchFamily="34" charset="0"/>
                <a:ea typeface="Calibri" pitchFamily="34" charset="0"/>
                <a:cs typeface="Times New Roman" pitchFamily="18" charset="0"/>
              </a:rPr>
              <a:t> ради</a:t>
            </a:r>
            <a:endParaRPr lang="ru-RU" sz="2800" dirty="0">
              <a:latin typeface="Arial" pitchFamily="34" charset="0"/>
            </a:endParaRPr>
          </a:p>
        </p:txBody>
      </p:sp>
      <p:pic>
        <p:nvPicPr>
          <p:cNvPr id="114692" name="Picture 4"/>
          <p:cNvPicPr>
            <a:picLocks noChangeAspect="1" noChangeArrowheads="1"/>
          </p:cNvPicPr>
          <p:nvPr/>
        </p:nvPicPr>
        <p:blipFill>
          <a:blip r:embed="rId3" cstate="print"/>
          <a:srcRect/>
          <a:stretch>
            <a:fillRect/>
          </a:stretch>
        </p:blipFill>
        <p:spPr bwMode="auto">
          <a:xfrm>
            <a:off x="4238612" y="3214687"/>
            <a:ext cx="2500330" cy="3333773"/>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6096000" y="2214554"/>
            <a:ext cx="3000396" cy="4000528"/>
          </a:xfrm>
          <a:prstGeom prst="rect">
            <a:avLst/>
          </a:prstGeom>
          <a:noFill/>
          <a:ln w="9525">
            <a:noFill/>
            <a:miter lim="800000"/>
            <a:headEnd/>
            <a:tailEnd/>
          </a:ln>
          <a:effectLst/>
        </p:spPr>
      </p:pic>
      <p:pic>
        <p:nvPicPr>
          <p:cNvPr id="12" name="Picture 3"/>
          <p:cNvPicPr>
            <a:picLocks noChangeAspect="1" noChangeArrowheads="1"/>
          </p:cNvPicPr>
          <p:nvPr/>
        </p:nvPicPr>
        <p:blipFill>
          <a:blip r:embed="rId5" cstate="print"/>
          <a:srcRect/>
          <a:stretch>
            <a:fillRect/>
          </a:stretch>
        </p:blipFill>
        <p:spPr bwMode="auto">
          <a:xfrm>
            <a:off x="8096264" y="1571612"/>
            <a:ext cx="2357454" cy="3143272"/>
          </a:xfrm>
          <a:prstGeom prst="rect">
            <a:avLst/>
          </a:prstGeom>
          <a:noFill/>
          <a:ln w="9525">
            <a:noFill/>
            <a:miter lim="800000"/>
            <a:headEnd/>
            <a:tailEnd/>
          </a:ln>
          <a:effectLst/>
        </p:spPr>
      </p:pic>
      <p:sp>
        <p:nvSpPr>
          <p:cNvPr id="13" name="Rectangle 1"/>
          <p:cNvSpPr>
            <a:spLocks noChangeArrowheads="1"/>
          </p:cNvSpPr>
          <p:nvPr/>
        </p:nvSpPr>
        <p:spPr bwMode="auto">
          <a:xfrm>
            <a:off x="1738282" y="1357298"/>
            <a:ext cx="407196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400" b="1" dirty="0">
                <a:solidFill>
                  <a:srgbClr val="000000"/>
                </a:solidFill>
                <a:latin typeface="Calibri" pitchFamily="34" charset="0"/>
                <a:ea typeface="Times New Roman" pitchFamily="18" charset="0"/>
                <a:cs typeface="Times New Roman" pitchFamily="18" charset="0"/>
              </a:rPr>
              <a:t>В АЗПСМ  села </a:t>
            </a:r>
            <a:r>
              <a:rPr lang="ru-RU" sz="2400" b="1" dirty="0" err="1">
                <a:solidFill>
                  <a:srgbClr val="000000"/>
                </a:solidFill>
                <a:latin typeface="Calibri" pitchFamily="34" charset="0"/>
                <a:ea typeface="Times New Roman" pitchFamily="18" charset="0"/>
                <a:cs typeface="Times New Roman" pitchFamily="18" charset="0"/>
              </a:rPr>
              <a:t>Романів</a:t>
            </a:r>
            <a:r>
              <a:rPr lang="ru-RU" sz="2400" b="1" dirty="0">
                <a:solidFill>
                  <a:srgbClr val="000000"/>
                </a:solidFill>
                <a:latin typeface="Calibri" pitchFamily="34" charset="0"/>
                <a:ea typeface="Times New Roman" pitchFamily="18" charset="0"/>
                <a:cs typeface="Times New Roman" pitchFamily="18" charset="0"/>
              </a:rPr>
              <a:t> </a:t>
            </a:r>
            <a:r>
              <a:rPr lang="ru-RU" sz="2400" b="1" dirty="0" err="1">
                <a:solidFill>
                  <a:srgbClr val="000000"/>
                </a:solidFill>
                <a:latin typeface="Calibri" pitchFamily="34" charset="0"/>
                <a:ea typeface="Times New Roman" pitchFamily="18" charset="0"/>
                <a:cs typeface="Times New Roman" pitchFamily="18" charset="0"/>
              </a:rPr>
              <a:t>зроблено</a:t>
            </a:r>
            <a:r>
              <a:rPr lang="ru-RU" sz="2400" b="1" dirty="0">
                <a:solidFill>
                  <a:srgbClr val="000000"/>
                </a:solidFill>
                <a:latin typeface="Calibri" pitchFamily="34" charset="0"/>
                <a:ea typeface="Times New Roman" pitchFamily="18" charset="0"/>
                <a:cs typeface="Times New Roman" pitchFamily="18" charset="0"/>
              </a:rPr>
              <a:t> </a:t>
            </a:r>
            <a:r>
              <a:rPr lang="ru-RU" sz="2400" b="1" dirty="0" err="1">
                <a:solidFill>
                  <a:srgbClr val="000000"/>
                </a:solidFill>
                <a:latin typeface="Calibri" pitchFamily="34" charset="0"/>
                <a:ea typeface="Times New Roman" pitchFamily="18" charset="0"/>
                <a:cs typeface="Times New Roman" pitchFamily="18" charset="0"/>
              </a:rPr>
              <a:t>поточний</a:t>
            </a:r>
            <a:r>
              <a:rPr lang="ru-RU" sz="2400" b="1" dirty="0">
                <a:solidFill>
                  <a:srgbClr val="000000"/>
                </a:solidFill>
                <a:latin typeface="Calibri" pitchFamily="34" charset="0"/>
                <a:ea typeface="Times New Roman" pitchFamily="18" charset="0"/>
                <a:cs typeface="Times New Roman" pitchFamily="18" charset="0"/>
              </a:rPr>
              <a:t> ремонт 3-х </a:t>
            </a:r>
            <a:r>
              <a:rPr lang="ru-RU" sz="2400" b="1" dirty="0" err="1">
                <a:solidFill>
                  <a:srgbClr val="000000"/>
                </a:solidFill>
                <a:latin typeface="Calibri" pitchFamily="34" charset="0"/>
                <a:ea typeface="Times New Roman" pitchFamily="18" charset="0"/>
                <a:cs typeface="Times New Roman" pitchFamily="18" charset="0"/>
              </a:rPr>
              <a:t>кабінетів</a:t>
            </a:r>
            <a:r>
              <a:rPr lang="ru-RU" sz="2400" b="1" dirty="0">
                <a:solidFill>
                  <a:srgbClr val="000000"/>
                </a:solidFill>
                <a:latin typeface="Calibri" pitchFamily="34" charset="0"/>
                <a:ea typeface="Times New Roman" pitchFamily="18" charset="0"/>
                <a:cs typeface="Times New Roman" pitchFamily="18" charset="0"/>
              </a:rPr>
              <a:t>, а </a:t>
            </a:r>
            <a:r>
              <a:rPr lang="ru-RU" sz="2400" b="1" dirty="0" err="1">
                <a:solidFill>
                  <a:srgbClr val="000000"/>
                </a:solidFill>
                <a:latin typeface="Calibri" pitchFamily="34" charset="0"/>
                <a:ea typeface="Times New Roman" pitchFamily="18" charset="0"/>
                <a:cs typeface="Times New Roman" pitchFamily="18" charset="0"/>
              </a:rPr>
              <a:t>саме</a:t>
            </a:r>
            <a:r>
              <a:rPr lang="ru-RU" sz="2400" b="1" dirty="0">
                <a:solidFill>
                  <a:srgbClr val="000000"/>
                </a:solidFill>
                <a:latin typeface="Calibri" pitchFamily="34" charset="0"/>
                <a:ea typeface="Times New Roman" pitchFamily="18" charset="0"/>
                <a:cs typeface="Times New Roman" pitchFamily="18" charset="0"/>
              </a:rPr>
              <a:t> - палата денного </a:t>
            </a:r>
            <a:r>
              <a:rPr lang="ru-RU" sz="2400" b="1" dirty="0" err="1">
                <a:solidFill>
                  <a:srgbClr val="000000"/>
                </a:solidFill>
                <a:latin typeface="Calibri" pitchFamily="34" charset="0"/>
                <a:ea typeface="Times New Roman" pitchFamily="18" charset="0"/>
                <a:cs typeface="Times New Roman" pitchFamily="18" charset="0"/>
              </a:rPr>
              <a:t>стаціонару</a:t>
            </a:r>
            <a:r>
              <a:rPr lang="ru-RU" sz="2400" b="1" dirty="0">
                <a:solidFill>
                  <a:srgbClr val="000000"/>
                </a:solidFill>
                <a:latin typeface="Calibri" pitchFamily="34" charset="0"/>
                <a:ea typeface="Times New Roman" pitchFamily="18" charset="0"/>
                <a:cs typeface="Times New Roman" pitchFamily="18" charset="0"/>
              </a:rPr>
              <a:t>, </a:t>
            </a:r>
            <a:r>
              <a:rPr lang="ru-RU" sz="2400" b="1" dirty="0" err="1">
                <a:solidFill>
                  <a:srgbClr val="000000"/>
                </a:solidFill>
                <a:latin typeface="Calibri" pitchFamily="34" charset="0"/>
                <a:ea typeface="Times New Roman" pitchFamily="18" charset="0"/>
                <a:cs typeface="Times New Roman" pitchFamily="18" charset="0"/>
              </a:rPr>
              <a:t>лабораторія</a:t>
            </a:r>
            <a:r>
              <a:rPr lang="ru-RU" sz="2400" b="1" dirty="0">
                <a:solidFill>
                  <a:srgbClr val="000000"/>
                </a:solidFill>
                <a:latin typeface="Calibri" pitchFamily="34" charset="0"/>
                <a:ea typeface="Times New Roman" pitchFamily="18" charset="0"/>
                <a:cs typeface="Times New Roman" pitchFamily="18" charset="0"/>
              </a:rPr>
              <a:t> та </a:t>
            </a:r>
            <a:r>
              <a:rPr lang="ru-RU" sz="2400" b="1" dirty="0" err="1">
                <a:solidFill>
                  <a:srgbClr val="000000"/>
                </a:solidFill>
                <a:latin typeface="Calibri" pitchFamily="34" charset="0"/>
                <a:ea typeface="Times New Roman" pitchFamily="18" charset="0"/>
                <a:cs typeface="Times New Roman" pitchFamily="18" charset="0"/>
              </a:rPr>
              <a:t>маніпуляційний</a:t>
            </a:r>
            <a:endParaRPr lang="ru-RU" sz="2400" b="1" dirty="0">
              <a:solidFill>
                <a:srgbClr val="000000"/>
              </a:solidFill>
              <a:latin typeface="Calibri" pitchFamily="34" charset="0"/>
              <a:ea typeface="Times New Roman" pitchFamily="18" charset="0"/>
              <a:cs typeface="Times New Roman" pitchFamily="18" charset="0"/>
            </a:endParaRPr>
          </a:p>
          <a:p>
            <a:pPr fontAlgn="base">
              <a:spcBef>
                <a:spcPct val="0"/>
              </a:spcBef>
              <a:spcAft>
                <a:spcPct val="0"/>
              </a:spcAft>
            </a:pPr>
            <a:r>
              <a:rPr lang="ru-RU" sz="2400" b="1" dirty="0">
                <a:solidFill>
                  <a:srgbClr val="000000"/>
                </a:solidFill>
                <a:latin typeface="Calibri" pitchFamily="34" charset="0"/>
                <a:ea typeface="Times New Roman" pitchFamily="18" charset="0"/>
                <a:cs typeface="Times New Roman" pitchFamily="18" charset="0"/>
              </a:rPr>
              <a:t> </a:t>
            </a:r>
            <a:r>
              <a:rPr lang="ru-RU" sz="2400" b="1" dirty="0" err="1">
                <a:solidFill>
                  <a:srgbClr val="000000"/>
                </a:solidFill>
                <a:latin typeface="Calibri" pitchFamily="34" charset="0"/>
                <a:ea typeface="Times New Roman" pitchFamily="18" charset="0"/>
                <a:cs typeface="Times New Roman" pitchFamily="18" charset="0"/>
              </a:rPr>
              <a:t>кабінет</a:t>
            </a:r>
            <a:r>
              <a:rPr lang="ru-RU" sz="2400" b="1" dirty="0">
                <a:solidFill>
                  <a:srgbClr val="000000"/>
                </a:solidFill>
                <a:latin typeface="Calibri" pitchFamily="34" charset="0"/>
                <a:ea typeface="Times New Roman" pitchFamily="18" charset="0"/>
                <a:cs typeface="Times New Roman" pitchFamily="18" charset="0"/>
              </a:rPr>
              <a:t>,</a:t>
            </a:r>
          </a:p>
          <a:p>
            <a:pPr fontAlgn="base">
              <a:spcBef>
                <a:spcPct val="0"/>
              </a:spcBef>
              <a:spcAft>
                <a:spcPct val="0"/>
              </a:spcAft>
            </a:pPr>
            <a:r>
              <a:rPr lang="ru-RU" sz="2400" b="1" dirty="0">
                <a:solidFill>
                  <a:srgbClr val="000000"/>
                </a:solidFill>
                <a:latin typeface="Calibri" pitchFamily="34" charset="0"/>
                <a:ea typeface="Times New Roman" pitchFamily="18" charset="0"/>
                <a:cs typeface="Times New Roman" pitchFamily="18" charset="0"/>
              </a:rPr>
              <a:t> </a:t>
            </a:r>
            <a:r>
              <a:rPr lang="ru-RU" sz="2400" b="1" dirty="0" err="1">
                <a:solidFill>
                  <a:srgbClr val="000000"/>
                </a:solidFill>
                <a:latin typeface="Calibri" pitchFamily="34" charset="0"/>
                <a:ea typeface="Times New Roman" pitchFamily="18" charset="0"/>
                <a:cs typeface="Times New Roman" pitchFamily="18" charset="0"/>
              </a:rPr>
              <a:t>відремонтований</a:t>
            </a:r>
            <a:endParaRPr lang="ru-RU" sz="2400" b="1" dirty="0">
              <a:solidFill>
                <a:srgbClr val="000000"/>
              </a:solidFill>
              <a:latin typeface="Calibri" pitchFamily="34" charset="0"/>
              <a:ea typeface="Times New Roman" pitchFamily="18" charset="0"/>
              <a:cs typeface="Times New Roman" pitchFamily="18" charset="0"/>
            </a:endParaRPr>
          </a:p>
          <a:p>
            <a:pPr fontAlgn="base">
              <a:spcBef>
                <a:spcPct val="0"/>
              </a:spcBef>
              <a:spcAft>
                <a:spcPct val="0"/>
              </a:spcAft>
            </a:pPr>
            <a:r>
              <a:rPr lang="ru-RU" sz="2400" b="1" dirty="0">
                <a:solidFill>
                  <a:srgbClr val="000000"/>
                </a:solidFill>
                <a:latin typeface="Calibri" pitchFamily="34" charset="0"/>
                <a:ea typeface="Times New Roman" pitchFamily="18" charset="0"/>
                <a:cs typeface="Times New Roman" pitchFamily="18" charset="0"/>
              </a:rPr>
              <a:t> </a:t>
            </a:r>
            <a:r>
              <a:rPr lang="ru-RU" sz="2400" b="1" dirty="0" err="1">
                <a:solidFill>
                  <a:srgbClr val="000000"/>
                </a:solidFill>
                <a:latin typeface="Calibri" pitchFamily="34" charset="0"/>
                <a:ea typeface="Times New Roman" pitchFamily="18" charset="0"/>
                <a:cs typeface="Times New Roman" pitchFamily="18" charset="0"/>
              </a:rPr>
              <a:t>комин</a:t>
            </a:r>
            <a:r>
              <a:rPr lang="ru-RU" sz="2400" b="1" dirty="0">
                <a:solidFill>
                  <a:srgbClr val="000000"/>
                </a:solidFill>
                <a:latin typeface="Calibri" pitchFamily="34" charset="0"/>
                <a:ea typeface="Times New Roman" pitchFamily="18" charset="0"/>
                <a:cs typeface="Times New Roman" pitchFamily="18" charset="0"/>
              </a:rPr>
              <a:t> </a:t>
            </a:r>
            <a:r>
              <a:rPr lang="ru-RU" sz="2400" b="1" dirty="0" err="1">
                <a:solidFill>
                  <a:srgbClr val="000000"/>
                </a:solidFill>
                <a:latin typeface="Calibri" pitchFamily="34" charset="0"/>
                <a:ea typeface="Times New Roman" pitchFamily="18" charset="0"/>
                <a:cs typeface="Times New Roman" pitchFamily="18" charset="0"/>
              </a:rPr>
              <a:t>будівлі</a:t>
            </a:r>
            <a:r>
              <a:rPr lang="ru-RU" sz="2400" b="1" dirty="0">
                <a:solidFill>
                  <a:srgbClr val="000000"/>
                </a:solidFill>
                <a:latin typeface="Calibri" pitchFamily="34" charset="0"/>
                <a:ea typeface="Times New Roman" pitchFamily="18" charset="0"/>
                <a:cs typeface="Times New Roman" pitchFamily="18" charset="0"/>
              </a:rPr>
              <a:t> </a:t>
            </a:r>
          </a:p>
          <a:p>
            <a:pPr fontAlgn="base">
              <a:spcBef>
                <a:spcPct val="0"/>
              </a:spcBef>
              <a:spcAft>
                <a:spcPct val="0"/>
              </a:spcAft>
            </a:pPr>
            <a:r>
              <a:rPr lang="ru-RU" sz="2400" b="1" dirty="0" err="1">
                <a:solidFill>
                  <a:srgbClr val="000000"/>
                </a:solidFill>
                <a:latin typeface="Calibri" pitchFamily="34" charset="0"/>
                <a:ea typeface="Times New Roman" pitchFamily="18" charset="0"/>
                <a:cs typeface="Times New Roman" pitchFamily="18" charset="0"/>
              </a:rPr>
              <a:t>амбулаторії</a:t>
            </a:r>
            <a:r>
              <a:rPr lang="ru-RU" sz="2400" b="1" dirty="0">
                <a:solidFill>
                  <a:srgbClr val="000000"/>
                </a:solidFill>
                <a:latin typeface="Calibri" pitchFamily="34" charset="0"/>
                <a:ea typeface="Times New Roman" pitchFamily="18" charset="0"/>
                <a:cs typeface="Times New Roman" pitchFamily="18" charset="0"/>
              </a:rPr>
              <a:t>.</a:t>
            </a:r>
            <a:r>
              <a:rPr lang="uk-UA" sz="2400" b="1" dirty="0">
                <a:solidFill>
                  <a:srgbClr val="000000"/>
                </a:solidFill>
                <a:latin typeface="Calibri" pitchFamily="34" charset="0"/>
                <a:ea typeface="Times New Roman" pitchFamily="18" charset="0"/>
                <a:cs typeface="Times New Roman" pitchFamily="18" charset="0"/>
              </a:rPr>
              <a:t> </a:t>
            </a:r>
            <a:endParaRPr lang="uk-UA" sz="2400" b="1" dirty="0">
              <a:latin typeface="Arial" pitchFamily="34" charset="0"/>
            </a:endParaRPr>
          </a:p>
        </p:txBody>
      </p:sp>
    </p:spTree>
    <p:extLst>
      <p:ext uri="{BB962C8B-B14F-4D97-AF65-F5344CB8AC3E}">
        <p14:creationId xmlns:p14="http://schemas.microsoft.com/office/powerpoint/2010/main" val="24364444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7453322" y="2571762"/>
            <a:ext cx="3214678" cy="4286239"/>
          </a:xfrm>
          <a:prstGeom prst="rect">
            <a:avLst/>
          </a:prstGeom>
          <a:noFill/>
          <a:ln w="9525">
            <a:noFill/>
            <a:miter lim="800000"/>
            <a:headEnd/>
            <a:tailEnd/>
          </a:ln>
          <a:effectLst/>
        </p:spPr>
      </p:pic>
      <p:sp>
        <p:nvSpPr>
          <p:cNvPr id="3" name="Прямоугольник 2"/>
          <p:cNvSpPr/>
          <p:nvPr/>
        </p:nvSpPr>
        <p:spPr>
          <a:xfrm>
            <a:off x="1524000" y="1785927"/>
            <a:ext cx="3500462" cy="830997"/>
          </a:xfrm>
          <a:prstGeom prst="rect">
            <a:avLst/>
          </a:prstGeom>
        </p:spPr>
        <p:txBody>
          <a:bodyPr wrap="square">
            <a:spAutoFit/>
          </a:bodyPr>
          <a:lstStyle/>
          <a:p>
            <a:r>
              <a:rPr lang="uk-UA" sz="2400" b="1" dirty="0">
                <a:solidFill>
                  <a:srgbClr val="000000"/>
                </a:solidFill>
                <a:latin typeface="Calibri" pitchFamily="34" charset="0"/>
                <a:ea typeface="Times New Roman" pitchFamily="18" charset="0"/>
                <a:cs typeface="Times New Roman" pitchFamily="18" charset="0"/>
              </a:rPr>
              <a:t>капітальний ремонт АЗПСМ міста Бібрка.</a:t>
            </a:r>
            <a:endParaRPr lang="ru-RU" sz="2400" dirty="0"/>
          </a:p>
        </p:txBody>
      </p:sp>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524000" y="0"/>
            <a:ext cx="963718" cy="1214422"/>
          </a:xfrm>
          <a:prstGeom prst="rect">
            <a:avLst/>
          </a:prstGeom>
          <a:noFill/>
        </p:spPr>
      </p:pic>
      <p:sp>
        <p:nvSpPr>
          <p:cNvPr id="5" name="Rectangle 1"/>
          <p:cNvSpPr>
            <a:spLocks noChangeArrowheads="1"/>
          </p:cNvSpPr>
          <p:nvPr/>
        </p:nvSpPr>
        <p:spPr bwMode="auto">
          <a:xfrm>
            <a:off x="2524100" y="-12717"/>
            <a:ext cx="8143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2800" b="1" dirty="0">
                <a:latin typeface="Calibri" pitchFamily="34" charset="0"/>
                <a:ea typeface="Calibri" pitchFamily="34" charset="0"/>
                <a:cs typeface="Times New Roman" pitchFamily="18" charset="0"/>
              </a:rPr>
              <a:t>КНП «Центр </a:t>
            </a:r>
            <a:r>
              <a:rPr lang="ru-RU" sz="2800" b="1" dirty="0" err="1">
                <a:latin typeface="Calibri" pitchFamily="34" charset="0"/>
                <a:ea typeface="Calibri" pitchFamily="34" charset="0"/>
                <a:cs typeface="Times New Roman" pitchFamily="18" charset="0"/>
              </a:rPr>
              <a:t>первинної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медико-санітарної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допомоги</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Бібрської</a:t>
            </a:r>
            <a:r>
              <a:rPr lang="ru-RU" sz="2800" b="1" dirty="0">
                <a:latin typeface="Calibri" pitchFamily="34" charset="0"/>
                <a:ea typeface="Calibri" pitchFamily="34" charset="0"/>
                <a:cs typeface="Times New Roman" pitchFamily="18" charset="0"/>
              </a:rPr>
              <a:t> </a:t>
            </a:r>
            <a:r>
              <a:rPr lang="ru-RU" sz="2800" b="1" dirty="0" err="1">
                <a:latin typeface="Calibri" pitchFamily="34" charset="0"/>
                <a:ea typeface="Calibri" pitchFamily="34" charset="0"/>
                <a:cs typeface="Times New Roman" pitchFamily="18" charset="0"/>
              </a:rPr>
              <a:t>міської</a:t>
            </a:r>
            <a:r>
              <a:rPr lang="ru-RU" sz="2800" b="1" dirty="0">
                <a:latin typeface="Calibri" pitchFamily="34" charset="0"/>
                <a:ea typeface="Calibri" pitchFamily="34" charset="0"/>
                <a:cs typeface="Times New Roman" pitchFamily="18" charset="0"/>
              </a:rPr>
              <a:t> ради</a:t>
            </a:r>
            <a:endParaRPr lang="ru-RU" sz="2800" dirty="0">
              <a:latin typeface="Arial" pitchFamily="34" charset="0"/>
            </a:endParaRPr>
          </a:p>
        </p:txBody>
      </p:sp>
      <p:pic>
        <p:nvPicPr>
          <p:cNvPr id="115714" name="Picture 2"/>
          <p:cNvPicPr>
            <a:picLocks noChangeAspect="1" noChangeArrowheads="1"/>
          </p:cNvPicPr>
          <p:nvPr/>
        </p:nvPicPr>
        <p:blipFill>
          <a:blip r:embed="rId4" cstate="print"/>
          <a:srcRect/>
          <a:stretch>
            <a:fillRect/>
          </a:stretch>
        </p:blipFill>
        <p:spPr bwMode="auto">
          <a:xfrm>
            <a:off x="1524000" y="3429000"/>
            <a:ext cx="4286249" cy="3214688"/>
          </a:xfrm>
          <a:prstGeom prst="rect">
            <a:avLst/>
          </a:prstGeom>
          <a:noFill/>
          <a:ln w="9525">
            <a:noFill/>
            <a:miter lim="800000"/>
            <a:headEnd/>
            <a:tailEnd/>
          </a:ln>
          <a:effectLst/>
        </p:spPr>
      </p:pic>
      <p:pic>
        <p:nvPicPr>
          <p:cNvPr id="115715" name="Picture 3"/>
          <p:cNvPicPr>
            <a:picLocks noChangeAspect="1" noChangeArrowheads="1"/>
          </p:cNvPicPr>
          <p:nvPr/>
        </p:nvPicPr>
        <p:blipFill>
          <a:blip r:embed="rId5" cstate="print"/>
          <a:srcRect/>
          <a:stretch>
            <a:fillRect/>
          </a:stretch>
        </p:blipFill>
        <p:spPr bwMode="auto">
          <a:xfrm>
            <a:off x="4381488" y="1196539"/>
            <a:ext cx="4643470" cy="3482603"/>
          </a:xfrm>
          <a:prstGeom prst="rect">
            <a:avLst/>
          </a:prstGeom>
          <a:noFill/>
          <a:ln w="9525">
            <a:noFill/>
            <a:miter lim="800000"/>
            <a:headEnd/>
            <a:tailEnd/>
          </a:ln>
          <a:effectLst/>
        </p:spPr>
      </p:pic>
    </p:spTree>
    <p:extLst>
      <p:ext uri="{BB962C8B-B14F-4D97-AF65-F5344CB8AC3E}">
        <p14:creationId xmlns:p14="http://schemas.microsoft.com/office/powerpoint/2010/main" val="3322514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524000" y="0"/>
            <a:ext cx="963718" cy="1214422"/>
          </a:xfrm>
          <a:prstGeom prst="rect">
            <a:avLst/>
          </a:prstGeom>
          <a:noFill/>
        </p:spPr>
      </p:pic>
      <p:sp>
        <p:nvSpPr>
          <p:cNvPr id="3" name="Прямоугольник 2"/>
          <p:cNvSpPr/>
          <p:nvPr/>
        </p:nvSpPr>
        <p:spPr>
          <a:xfrm>
            <a:off x="2595538" y="214290"/>
            <a:ext cx="7715304" cy="892552"/>
          </a:xfrm>
          <a:prstGeom prst="rect">
            <a:avLst/>
          </a:prstGeom>
        </p:spPr>
        <p:txBody>
          <a:bodyPr wrap="square">
            <a:spAutoFit/>
          </a:bodyPr>
          <a:lstStyle/>
          <a:p>
            <a:pPr lvl="0" algn="ctr" fontAlgn="base">
              <a:spcBef>
                <a:spcPct val="0"/>
              </a:spcBef>
              <a:spcAft>
                <a:spcPct val="0"/>
              </a:spcAft>
            </a:pPr>
            <a:r>
              <a:rPr lang="ru-RU" sz="2600" b="1" dirty="0">
                <a:latin typeface="Calibri" pitchFamily="34" charset="0"/>
                <a:ea typeface="Calibri" pitchFamily="34" charset="0"/>
                <a:cs typeface="Times New Roman" pitchFamily="18" charset="0"/>
              </a:rPr>
              <a:t>КНП «Центр </a:t>
            </a:r>
            <a:r>
              <a:rPr lang="ru-RU" sz="2600" b="1" dirty="0" err="1">
                <a:latin typeface="Calibri" pitchFamily="34" charset="0"/>
                <a:ea typeface="Calibri" pitchFamily="34" charset="0"/>
                <a:cs typeface="Times New Roman" pitchFamily="18" charset="0"/>
              </a:rPr>
              <a:t>первинної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медико-санітарної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допомоги</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Бібрської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міської</a:t>
            </a:r>
            <a:r>
              <a:rPr lang="ru-RU" sz="2600" b="1" dirty="0">
                <a:latin typeface="Calibri" pitchFamily="34" charset="0"/>
                <a:ea typeface="Calibri" pitchFamily="34" charset="0"/>
                <a:cs typeface="Times New Roman" pitchFamily="18" charset="0"/>
              </a:rPr>
              <a:t> ради</a:t>
            </a:r>
            <a:endParaRPr lang="ru-RU" sz="2600" dirty="0">
              <a:latin typeface="Arial" pitchFamily="34" charset="0"/>
            </a:endParaRPr>
          </a:p>
        </p:txBody>
      </p:sp>
      <p:sp>
        <p:nvSpPr>
          <p:cNvPr id="116738" name="Rectangle 2"/>
          <p:cNvSpPr>
            <a:spLocks noChangeArrowheads="1"/>
          </p:cNvSpPr>
          <p:nvPr/>
        </p:nvSpPr>
        <p:spPr bwMode="auto">
          <a:xfrm>
            <a:off x="1524000" y="1216469"/>
            <a:ext cx="342899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400" b="1" dirty="0">
                <a:solidFill>
                  <a:srgbClr val="000000"/>
                </a:solidFill>
                <a:ea typeface="Times New Roman" pitchFamily="18" charset="0"/>
                <a:cs typeface="Times New Roman" pitchFamily="18" charset="0"/>
              </a:rPr>
              <a:t>Спільно з </a:t>
            </a:r>
            <a:r>
              <a:rPr lang="uk-UA" sz="2400" b="1" dirty="0" err="1">
                <a:solidFill>
                  <a:srgbClr val="000000"/>
                </a:solidFill>
                <a:ea typeface="Times New Roman" pitchFamily="18" charset="0"/>
                <a:cs typeface="Times New Roman" pitchFamily="18" charset="0"/>
              </a:rPr>
              <a:t>Бібрською</a:t>
            </a:r>
            <a:r>
              <a:rPr lang="uk-UA" sz="2400" b="1" dirty="0">
                <a:solidFill>
                  <a:srgbClr val="000000"/>
                </a:solidFill>
                <a:ea typeface="Times New Roman" pitchFamily="18" charset="0"/>
                <a:cs typeface="Times New Roman" pitchFamily="18" charset="0"/>
              </a:rPr>
              <a:t> міською радою було закуплено обладнання:</a:t>
            </a:r>
          </a:p>
        </p:txBody>
      </p:sp>
      <p:pic>
        <p:nvPicPr>
          <p:cNvPr id="116741" name="Picture 5"/>
          <p:cNvPicPr>
            <a:picLocks noChangeAspect="1" noChangeArrowheads="1"/>
          </p:cNvPicPr>
          <p:nvPr/>
        </p:nvPicPr>
        <p:blipFill>
          <a:blip r:embed="rId4" cstate="print"/>
          <a:srcRect/>
          <a:stretch>
            <a:fillRect/>
          </a:stretch>
        </p:blipFill>
        <p:spPr bwMode="auto">
          <a:xfrm>
            <a:off x="7381885" y="1142984"/>
            <a:ext cx="2315225" cy="2643206"/>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5024431" y="1214423"/>
            <a:ext cx="2446751" cy="3262335"/>
          </a:xfrm>
          <a:prstGeom prst="rect">
            <a:avLst/>
          </a:prstGeom>
          <a:noFill/>
          <a:ln w="9525">
            <a:noFill/>
            <a:miter lim="800000"/>
            <a:headEnd/>
            <a:tailEnd/>
          </a:ln>
          <a:effectLst/>
        </p:spPr>
      </p:pic>
      <p:sp>
        <p:nvSpPr>
          <p:cNvPr id="11" name="Прямоугольник 10"/>
          <p:cNvSpPr/>
          <p:nvPr/>
        </p:nvSpPr>
        <p:spPr>
          <a:xfrm>
            <a:off x="6596066" y="2643182"/>
            <a:ext cx="1695208" cy="369332"/>
          </a:xfrm>
          <a:prstGeom prst="rect">
            <a:avLst/>
          </a:prstGeom>
        </p:spPr>
        <p:txBody>
          <a:bodyPr wrap="none">
            <a:spAutoFit/>
          </a:bodyPr>
          <a:lstStyle/>
          <a:p>
            <a:r>
              <a:rPr lang="uk-UA" b="1" dirty="0">
                <a:solidFill>
                  <a:srgbClr val="000000"/>
                </a:solidFill>
                <a:ea typeface="Times New Roman" pitchFamily="18" charset="0"/>
                <a:cs typeface="Times New Roman" pitchFamily="18" charset="0"/>
              </a:rPr>
              <a:t>аналізатор сечі</a:t>
            </a:r>
            <a:endParaRPr lang="ru-RU" dirty="0"/>
          </a:p>
        </p:txBody>
      </p:sp>
      <p:pic>
        <p:nvPicPr>
          <p:cNvPr id="116742" name="Picture 6"/>
          <p:cNvPicPr>
            <a:picLocks noChangeAspect="1" noChangeArrowheads="1"/>
          </p:cNvPicPr>
          <p:nvPr/>
        </p:nvPicPr>
        <p:blipFill>
          <a:blip r:embed="rId6" cstate="print"/>
          <a:srcRect/>
          <a:stretch>
            <a:fillRect/>
          </a:stretch>
        </p:blipFill>
        <p:spPr bwMode="auto">
          <a:xfrm>
            <a:off x="6738942" y="3428976"/>
            <a:ext cx="3429024" cy="3429024"/>
          </a:xfrm>
          <a:prstGeom prst="rect">
            <a:avLst/>
          </a:prstGeom>
          <a:noFill/>
          <a:ln w="9525">
            <a:noFill/>
            <a:miter lim="800000"/>
            <a:headEnd/>
            <a:tailEnd/>
          </a:ln>
          <a:effectLst/>
        </p:spPr>
      </p:pic>
      <p:pic>
        <p:nvPicPr>
          <p:cNvPr id="116743" name="Picture 7"/>
          <p:cNvPicPr>
            <a:picLocks noChangeAspect="1" noChangeArrowheads="1"/>
          </p:cNvPicPr>
          <p:nvPr/>
        </p:nvPicPr>
        <p:blipFill>
          <a:blip r:embed="rId7" cstate="print"/>
          <a:srcRect/>
          <a:stretch>
            <a:fillRect/>
          </a:stretch>
        </p:blipFill>
        <p:spPr bwMode="auto">
          <a:xfrm>
            <a:off x="2024034" y="2643182"/>
            <a:ext cx="2911098" cy="3881464"/>
          </a:xfrm>
          <a:prstGeom prst="rect">
            <a:avLst/>
          </a:prstGeom>
          <a:noFill/>
          <a:ln w="9525">
            <a:noFill/>
            <a:miter lim="800000"/>
            <a:headEnd/>
            <a:tailEnd/>
          </a:ln>
          <a:effectLst/>
        </p:spPr>
      </p:pic>
      <p:sp>
        <p:nvSpPr>
          <p:cNvPr id="15" name="Прямоугольник 14"/>
          <p:cNvSpPr/>
          <p:nvPr/>
        </p:nvSpPr>
        <p:spPr>
          <a:xfrm>
            <a:off x="3881422" y="6488668"/>
            <a:ext cx="1678088" cy="369332"/>
          </a:xfrm>
          <a:prstGeom prst="rect">
            <a:avLst/>
          </a:prstGeom>
        </p:spPr>
        <p:txBody>
          <a:bodyPr wrap="none">
            <a:spAutoFit/>
          </a:bodyPr>
          <a:lstStyle/>
          <a:p>
            <a:pPr lvl="0" algn="just" eaLnBrk="0" fontAlgn="base" hangingPunct="0">
              <a:spcBef>
                <a:spcPct val="0"/>
              </a:spcBef>
              <a:spcAft>
                <a:spcPct val="0"/>
              </a:spcAft>
              <a:buFontTx/>
              <a:buChar char="•"/>
            </a:pPr>
            <a:r>
              <a:rPr lang="uk-UA" b="1" dirty="0" err="1">
                <a:solidFill>
                  <a:schemeClr val="bg1"/>
                </a:solidFill>
                <a:ea typeface="Times New Roman" pitchFamily="18" charset="0"/>
                <a:cs typeface="Times New Roman" pitchFamily="18" charset="0"/>
              </a:rPr>
              <a:t>дерматоскоп</a:t>
            </a:r>
            <a:r>
              <a:rPr lang="uk-UA" b="1" dirty="0">
                <a:solidFill>
                  <a:schemeClr val="bg1"/>
                </a:solidFill>
                <a:ea typeface="Times New Roman" pitchFamily="18" charset="0"/>
                <a:cs typeface="Times New Roman" pitchFamily="18" charset="0"/>
              </a:rPr>
              <a:t>;</a:t>
            </a:r>
            <a:endParaRPr lang="ru-RU" b="1" dirty="0">
              <a:solidFill>
                <a:schemeClr val="bg1"/>
              </a:solidFill>
            </a:endParaRPr>
          </a:p>
        </p:txBody>
      </p:sp>
      <p:sp>
        <p:nvSpPr>
          <p:cNvPr id="16" name="Прямоугольник 15"/>
          <p:cNvSpPr/>
          <p:nvPr/>
        </p:nvSpPr>
        <p:spPr>
          <a:xfrm>
            <a:off x="6953256" y="5786454"/>
            <a:ext cx="3519938" cy="369332"/>
          </a:xfrm>
          <a:prstGeom prst="rect">
            <a:avLst/>
          </a:prstGeom>
        </p:spPr>
        <p:txBody>
          <a:bodyPr wrap="none">
            <a:spAutoFit/>
          </a:bodyPr>
          <a:lstStyle/>
          <a:p>
            <a:r>
              <a:rPr lang="uk-UA" b="1" dirty="0">
                <a:solidFill>
                  <a:srgbClr val="000000"/>
                </a:solidFill>
                <a:ea typeface="Times New Roman" pitchFamily="18" charset="0"/>
                <a:cs typeface="Times New Roman" pitchFamily="18" charset="0"/>
              </a:rPr>
              <a:t>гематологічний аналізатор крові;</a:t>
            </a:r>
            <a:endParaRPr lang="ru-RU" dirty="0"/>
          </a:p>
        </p:txBody>
      </p:sp>
      <p:sp>
        <p:nvSpPr>
          <p:cNvPr id="17" name="Прямоугольник 16"/>
          <p:cNvSpPr/>
          <p:nvPr/>
        </p:nvSpPr>
        <p:spPr>
          <a:xfrm>
            <a:off x="2952728" y="6072206"/>
            <a:ext cx="1498552" cy="369332"/>
          </a:xfrm>
          <a:prstGeom prst="rect">
            <a:avLst/>
          </a:prstGeom>
        </p:spPr>
        <p:txBody>
          <a:bodyPr wrap="none">
            <a:spAutoFit/>
          </a:bodyPr>
          <a:lstStyle/>
          <a:p>
            <a:pPr lvl="0" algn="just" fontAlgn="base">
              <a:spcBef>
                <a:spcPct val="0"/>
              </a:spcBef>
              <a:spcAft>
                <a:spcPct val="0"/>
              </a:spcAft>
            </a:pPr>
            <a:r>
              <a:rPr lang="uk-UA" b="1" dirty="0" err="1">
                <a:solidFill>
                  <a:schemeClr val="bg1"/>
                </a:solidFill>
                <a:cs typeface="Times New Roman" pitchFamily="18" charset="0"/>
              </a:rPr>
              <a:t>дерматоскоп</a:t>
            </a:r>
            <a:endParaRPr lang="ru-RU" b="1" dirty="0">
              <a:solidFill>
                <a:schemeClr val="bg1"/>
              </a:solidFill>
            </a:endParaRPr>
          </a:p>
        </p:txBody>
      </p:sp>
    </p:spTree>
    <p:extLst>
      <p:ext uri="{BB962C8B-B14F-4D97-AF65-F5344CB8AC3E}">
        <p14:creationId xmlns:p14="http://schemas.microsoft.com/office/powerpoint/2010/main" val="28938702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0" y="1428737"/>
            <a:ext cx="3500446" cy="4524315"/>
          </a:xfrm>
          <a:prstGeom prst="rect">
            <a:avLst/>
          </a:prstGeom>
        </p:spPr>
        <p:txBody>
          <a:bodyPr wrap="square">
            <a:spAutoFit/>
          </a:bodyPr>
          <a:lstStyle/>
          <a:p>
            <a:pPr algn="just" eaLnBrk="0" fontAlgn="base" hangingPunct="0">
              <a:spcBef>
                <a:spcPct val="0"/>
              </a:spcBef>
              <a:spcAft>
                <a:spcPct val="0"/>
              </a:spcAft>
            </a:pPr>
            <a:r>
              <a:rPr lang="uk-UA" sz="2400" b="1" dirty="0">
                <a:solidFill>
                  <a:srgbClr val="000000"/>
                </a:solidFill>
                <a:ea typeface="Times New Roman" pitchFamily="18" charset="0"/>
                <a:cs typeface="Times New Roman" pitchFamily="18" charset="0"/>
              </a:rPr>
              <a:t>Спільно з </a:t>
            </a:r>
            <a:r>
              <a:rPr lang="uk-UA" sz="2400" b="1" dirty="0" err="1">
                <a:solidFill>
                  <a:srgbClr val="000000"/>
                </a:solidFill>
                <a:ea typeface="Times New Roman" pitchFamily="18" charset="0"/>
                <a:cs typeface="Times New Roman" pitchFamily="18" charset="0"/>
              </a:rPr>
              <a:t>Бібрською</a:t>
            </a:r>
            <a:r>
              <a:rPr lang="uk-UA" sz="2400" b="1" dirty="0">
                <a:solidFill>
                  <a:srgbClr val="000000"/>
                </a:solidFill>
                <a:ea typeface="Times New Roman" pitchFamily="18" charset="0"/>
                <a:cs typeface="Times New Roman" pitchFamily="18" charset="0"/>
              </a:rPr>
              <a:t> міською радою було закуплено обладнання:</a:t>
            </a:r>
          </a:p>
          <a:p>
            <a:pPr algn="just" eaLnBrk="0" fontAlgn="base" hangingPunct="0">
              <a:spcBef>
                <a:spcPct val="0"/>
              </a:spcBef>
              <a:spcAft>
                <a:spcPct val="0"/>
              </a:spcAft>
            </a:pPr>
            <a:endParaRPr lang="uk-UA" b="1" dirty="0">
              <a:solidFill>
                <a:srgbClr val="000000"/>
              </a:solidFill>
              <a:cs typeface="Times New Roman" pitchFamily="18" charset="0"/>
            </a:endParaRPr>
          </a:p>
          <a:p>
            <a:pPr algn="just" eaLnBrk="0" fontAlgn="base" hangingPunct="0">
              <a:spcBef>
                <a:spcPct val="0"/>
              </a:spcBef>
              <a:spcAft>
                <a:spcPct val="0"/>
              </a:spcAft>
            </a:pPr>
            <a:endParaRPr lang="uk-UA" b="1" dirty="0">
              <a:solidFill>
                <a:srgbClr val="000000"/>
              </a:solidFill>
              <a:cs typeface="Times New Roman" pitchFamily="18" charset="0"/>
            </a:endParaRPr>
          </a:p>
          <a:p>
            <a:pPr algn="just" eaLnBrk="0" fontAlgn="base" hangingPunct="0">
              <a:spcBef>
                <a:spcPct val="0"/>
              </a:spcBef>
              <a:spcAft>
                <a:spcPct val="0"/>
              </a:spcAft>
            </a:pPr>
            <a:endParaRPr lang="uk-UA" b="1" dirty="0">
              <a:solidFill>
                <a:srgbClr val="000000"/>
              </a:solidFill>
              <a:cs typeface="Times New Roman" pitchFamily="18" charset="0"/>
            </a:endParaRPr>
          </a:p>
          <a:p>
            <a:pPr algn="just" eaLnBrk="0" fontAlgn="base" hangingPunct="0">
              <a:spcBef>
                <a:spcPct val="0"/>
              </a:spcBef>
              <a:spcAft>
                <a:spcPct val="0"/>
              </a:spcAft>
            </a:pPr>
            <a:endParaRPr lang="uk-UA" b="1" dirty="0">
              <a:solidFill>
                <a:srgbClr val="000000"/>
              </a:solidFill>
              <a:cs typeface="Times New Roman" pitchFamily="18" charset="0"/>
            </a:endParaRPr>
          </a:p>
          <a:p>
            <a:pPr algn="just" eaLnBrk="0" fontAlgn="base" hangingPunct="0">
              <a:spcBef>
                <a:spcPct val="0"/>
              </a:spcBef>
              <a:spcAft>
                <a:spcPct val="0"/>
              </a:spcAft>
            </a:pPr>
            <a:endParaRPr lang="uk-UA" b="1" dirty="0">
              <a:solidFill>
                <a:srgbClr val="000000"/>
              </a:solidFill>
              <a:cs typeface="Times New Roman" pitchFamily="18" charset="0"/>
            </a:endParaRPr>
          </a:p>
          <a:p>
            <a:pPr algn="just" eaLnBrk="0" fontAlgn="base" hangingPunct="0">
              <a:spcBef>
                <a:spcPct val="0"/>
              </a:spcBef>
              <a:spcAft>
                <a:spcPct val="0"/>
              </a:spcAft>
            </a:pPr>
            <a:endParaRPr lang="uk-UA" b="1" dirty="0">
              <a:solidFill>
                <a:srgbClr val="000000"/>
              </a:solidFill>
              <a:cs typeface="Times New Roman" pitchFamily="18" charset="0"/>
            </a:endParaRPr>
          </a:p>
          <a:p>
            <a:pPr algn="just" eaLnBrk="0" fontAlgn="base" hangingPunct="0">
              <a:spcBef>
                <a:spcPct val="0"/>
              </a:spcBef>
              <a:spcAft>
                <a:spcPct val="0"/>
              </a:spcAft>
            </a:pPr>
            <a:endParaRPr lang="uk-UA" b="1" dirty="0">
              <a:solidFill>
                <a:srgbClr val="000000"/>
              </a:solidFill>
              <a:cs typeface="Times New Roman" pitchFamily="18" charset="0"/>
            </a:endParaRPr>
          </a:p>
          <a:p>
            <a:pPr algn="just" eaLnBrk="0" fontAlgn="base" hangingPunct="0">
              <a:spcBef>
                <a:spcPct val="0"/>
              </a:spcBef>
              <a:spcAft>
                <a:spcPct val="0"/>
              </a:spcAft>
            </a:pPr>
            <a:endParaRPr lang="ru-RU" b="1" dirty="0"/>
          </a:p>
          <a:p>
            <a:pPr lvl="0" algn="just" eaLnBrk="0" fontAlgn="base" hangingPunct="0">
              <a:spcBef>
                <a:spcPct val="0"/>
              </a:spcBef>
              <a:spcAft>
                <a:spcPct val="0"/>
              </a:spcAft>
            </a:pPr>
            <a:endParaRPr lang="ru-RU" b="1" dirty="0"/>
          </a:p>
          <a:p>
            <a:pPr lvl="0" algn="just" eaLnBrk="0" fontAlgn="base" hangingPunct="0">
              <a:spcBef>
                <a:spcPct val="0"/>
              </a:spcBef>
              <a:spcAft>
                <a:spcPct val="0"/>
              </a:spcAft>
            </a:pPr>
            <a:endParaRPr lang="ru-RU" b="1" dirty="0"/>
          </a:p>
          <a:p>
            <a:pPr lvl="0" algn="just" eaLnBrk="0" fontAlgn="base" hangingPunct="0">
              <a:spcBef>
                <a:spcPct val="0"/>
              </a:spcBef>
              <a:spcAft>
                <a:spcPct val="0"/>
              </a:spcAft>
              <a:buFontTx/>
              <a:buChar char="•"/>
            </a:pPr>
            <a:endParaRPr lang="ru-RU" b="1" dirty="0"/>
          </a:p>
          <a:p>
            <a:pPr lvl="0" algn="just" eaLnBrk="0" fontAlgn="base" hangingPunct="0">
              <a:spcBef>
                <a:spcPct val="0"/>
              </a:spcBef>
              <a:spcAft>
                <a:spcPct val="0"/>
              </a:spcAft>
              <a:buFontTx/>
              <a:buChar char="•"/>
            </a:pPr>
            <a:endParaRPr lang="uk-UA" b="1" dirty="0"/>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963718" cy="1214422"/>
          </a:xfrm>
          <a:prstGeom prst="rect">
            <a:avLst/>
          </a:prstGeom>
          <a:noFill/>
        </p:spPr>
      </p:pic>
      <p:sp>
        <p:nvSpPr>
          <p:cNvPr id="5" name="Прямоугольник 4"/>
          <p:cNvSpPr/>
          <p:nvPr/>
        </p:nvSpPr>
        <p:spPr>
          <a:xfrm>
            <a:off x="2595538" y="214290"/>
            <a:ext cx="7715304" cy="892552"/>
          </a:xfrm>
          <a:prstGeom prst="rect">
            <a:avLst/>
          </a:prstGeom>
        </p:spPr>
        <p:txBody>
          <a:bodyPr wrap="square">
            <a:spAutoFit/>
          </a:bodyPr>
          <a:lstStyle/>
          <a:p>
            <a:pPr lvl="0" algn="ctr" fontAlgn="base">
              <a:spcBef>
                <a:spcPct val="0"/>
              </a:spcBef>
              <a:spcAft>
                <a:spcPct val="0"/>
              </a:spcAft>
            </a:pPr>
            <a:r>
              <a:rPr lang="ru-RU" sz="2600" b="1" dirty="0">
                <a:latin typeface="Calibri" pitchFamily="34" charset="0"/>
                <a:ea typeface="Calibri" pitchFamily="34" charset="0"/>
                <a:cs typeface="Times New Roman" pitchFamily="18" charset="0"/>
              </a:rPr>
              <a:t>КНП «Центр </a:t>
            </a:r>
            <a:r>
              <a:rPr lang="ru-RU" sz="2600" b="1" dirty="0" err="1">
                <a:latin typeface="Calibri" pitchFamily="34" charset="0"/>
                <a:ea typeface="Calibri" pitchFamily="34" charset="0"/>
                <a:cs typeface="Times New Roman" pitchFamily="18" charset="0"/>
              </a:rPr>
              <a:t>первинної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медико-санітарної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допомоги</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Бібрської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міської</a:t>
            </a:r>
            <a:r>
              <a:rPr lang="ru-RU" sz="2600" b="1" dirty="0">
                <a:latin typeface="Calibri" pitchFamily="34" charset="0"/>
                <a:ea typeface="Calibri" pitchFamily="34" charset="0"/>
                <a:cs typeface="Times New Roman" pitchFamily="18" charset="0"/>
              </a:rPr>
              <a:t> ради</a:t>
            </a:r>
            <a:endParaRPr lang="ru-RU" sz="2600" dirty="0">
              <a:latin typeface="Arial" pitchFamily="34" charset="0"/>
            </a:endParaRPr>
          </a:p>
        </p:txBody>
      </p:sp>
      <p:pic>
        <p:nvPicPr>
          <p:cNvPr id="117762" name="Picture 2"/>
          <p:cNvPicPr>
            <a:picLocks noChangeAspect="1" noChangeArrowheads="1"/>
          </p:cNvPicPr>
          <p:nvPr/>
        </p:nvPicPr>
        <p:blipFill>
          <a:blip r:embed="rId3" cstate="print"/>
          <a:srcRect/>
          <a:stretch>
            <a:fillRect/>
          </a:stretch>
        </p:blipFill>
        <p:spPr bwMode="auto">
          <a:xfrm>
            <a:off x="5047966" y="1214422"/>
            <a:ext cx="2952770" cy="2286016"/>
          </a:xfrm>
          <a:prstGeom prst="rect">
            <a:avLst/>
          </a:prstGeom>
          <a:noFill/>
          <a:ln w="9525">
            <a:noFill/>
            <a:miter lim="800000"/>
            <a:headEnd/>
            <a:tailEnd/>
          </a:ln>
          <a:effectLst/>
        </p:spPr>
      </p:pic>
      <p:pic>
        <p:nvPicPr>
          <p:cNvPr id="117765" name="Picture 5"/>
          <p:cNvPicPr>
            <a:picLocks noChangeAspect="1" noChangeArrowheads="1"/>
          </p:cNvPicPr>
          <p:nvPr/>
        </p:nvPicPr>
        <p:blipFill>
          <a:blip r:embed="rId4" cstate="print"/>
          <a:srcRect/>
          <a:stretch>
            <a:fillRect/>
          </a:stretch>
        </p:blipFill>
        <p:spPr bwMode="auto">
          <a:xfrm>
            <a:off x="1571563" y="2786058"/>
            <a:ext cx="3048021" cy="2286016"/>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5167306" y="3714753"/>
            <a:ext cx="2881332" cy="2160999"/>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cstate="print"/>
          <a:srcRect/>
          <a:stretch>
            <a:fillRect/>
          </a:stretch>
        </p:blipFill>
        <p:spPr bwMode="auto">
          <a:xfrm>
            <a:off x="8096265" y="3857628"/>
            <a:ext cx="2250279" cy="3000372"/>
          </a:xfrm>
          <a:prstGeom prst="rect">
            <a:avLst/>
          </a:prstGeom>
          <a:noFill/>
          <a:ln w="9525">
            <a:noFill/>
            <a:miter lim="800000"/>
            <a:headEnd/>
            <a:tailEnd/>
          </a:ln>
          <a:effectLst/>
        </p:spPr>
      </p:pic>
      <p:pic>
        <p:nvPicPr>
          <p:cNvPr id="11" name="Picture 4"/>
          <p:cNvPicPr>
            <a:picLocks noChangeAspect="1" noChangeArrowheads="1"/>
          </p:cNvPicPr>
          <p:nvPr/>
        </p:nvPicPr>
        <p:blipFill>
          <a:blip r:embed="rId7" cstate="print"/>
          <a:srcRect/>
          <a:stretch>
            <a:fillRect/>
          </a:stretch>
        </p:blipFill>
        <p:spPr bwMode="auto">
          <a:xfrm>
            <a:off x="7881951" y="1071546"/>
            <a:ext cx="2411033" cy="3214710"/>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cstate="print"/>
          <a:srcRect/>
          <a:stretch>
            <a:fillRect/>
          </a:stretch>
        </p:blipFill>
        <p:spPr bwMode="auto">
          <a:xfrm>
            <a:off x="3524233" y="4500498"/>
            <a:ext cx="1768127" cy="2357502"/>
          </a:xfrm>
          <a:prstGeom prst="rect">
            <a:avLst/>
          </a:prstGeom>
          <a:noFill/>
          <a:ln w="9525">
            <a:noFill/>
            <a:miter lim="800000"/>
            <a:headEnd/>
            <a:tailEnd/>
          </a:ln>
          <a:effectLst/>
        </p:spPr>
      </p:pic>
      <p:sp>
        <p:nvSpPr>
          <p:cNvPr id="13" name="Прямоугольник 12"/>
          <p:cNvSpPr/>
          <p:nvPr/>
        </p:nvSpPr>
        <p:spPr>
          <a:xfrm>
            <a:off x="2238349" y="4357694"/>
            <a:ext cx="1845249" cy="369332"/>
          </a:xfrm>
          <a:prstGeom prst="rect">
            <a:avLst/>
          </a:prstGeom>
        </p:spPr>
        <p:txBody>
          <a:bodyPr wrap="none">
            <a:spAutoFit/>
          </a:bodyPr>
          <a:lstStyle/>
          <a:p>
            <a:r>
              <a:rPr lang="uk-UA" b="1" dirty="0" err="1">
                <a:solidFill>
                  <a:schemeClr val="bg1"/>
                </a:solidFill>
                <a:ea typeface="Times New Roman" pitchFamily="18" charset="0"/>
                <a:cs typeface="Times New Roman" pitchFamily="18" charset="0"/>
              </a:rPr>
              <a:t>отоларингоскоп</a:t>
            </a:r>
            <a:r>
              <a:rPr lang="uk-UA" b="1" dirty="0">
                <a:solidFill>
                  <a:schemeClr val="bg1"/>
                </a:solidFill>
                <a:ea typeface="Times New Roman" pitchFamily="18" charset="0"/>
                <a:cs typeface="Times New Roman" pitchFamily="18" charset="0"/>
              </a:rPr>
              <a:t>.</a:t>
            </a:r>
            <a:endParaRPr lang="ru-RU" dirty="0">
              <a:solidFill>
                <a:schemeClr val="bg1"/>
              </a:solidFill>
            </a:endParaRPr>
          </a:p>
        </p:txBody>
      </p:sp>
      <p:sp>
        <p:nvSpPr>
          <p:cNvPr id="15" name="Прямоугольник 14"/>
          <p:cNvSpPr/>
          <p:nvPr/>
        </p:nvSpPr>
        <p:spPr>
          <a:xfrm>
            <a:off x="7881951" y="3714752"/>
            <a:ext cx="2360967" cy="369332"/>
          </a:xfrm>
          <a:prstGeom prst="rect">
            <a:avLst/>
          </a:prstGeom>
        </p:spPr>
        <p:txBody>
          <a:bodyPr wrap="none">
            <a:spAutoFit/>
          </a:bodyPr>
          <a:lstStyle/>
          <a:p>
            <a:r>
              <a:rPr lang="uk-UA" b="1" dirty="0">
                <a:solidFill>
                  <a:schemeClr val="bg1"/>
                </a:solidFill>
                <a:ea typeface="Times New Roman" pitchFamily="18" charset="0"/>
                <a:cs typeface="Times New Roman" pitchFamily="18" charset="0"/>
              </a:rPr>
              <a:t>сумка-укладка лікаря</a:t>
            </a:r>
            <a:endParaRPr lang="ru-RU" dirty="0">
              <a:solidFill>
                <a:schemeClr val="bg1"/>
              </a:solidFill>
            </a:endParaRPr>
          </a:p>
        </p:txBody>
      </p:sp>
      <p:sp>
        <p:nvSpPr>
          <p:cNvPr id="16" name="Прямоугольник 15"/>
          <p:cNvSpPr/>
          <p:nvPr/>
        </p:nvSpPr>
        <p:spPr>
          <a:xfrm>
            <a:off x="5095868" y="5357826"/>
            <a:ext cx="2957926" cy="369332"/>
          </a:xfrm>
          <a:prstGeom prst="rect">
            <a:avLst/>
          </a:prstGeom>
        </p:spPr>
        <p:txBody>
          <a:bodyPr wrap="none">
            <a:spAutoFit/>
          </a:bodyPr>
          <a:lstStyle/>
          <a:p>
            <a:pPr lvl="0" algn="just" eaLnBrk="0" fontAlgn="base" hangingPunct="0">
              <a:spcBef>
                <a:spcPct val="0"/>
              </a:spcBef>
              <a:spcAft>
                <a:spcPct val="0"/>
              </a:spcAft>
              <a:buFontTx/>
              <a:buChar char="•"/>
            </a:pPr>
            <a:r>
              <a:rPr lang="uk-UA" b="1" dirty="0">
                <a:solidFill>
                  <a:schemeClr val="bg1"/>
                </a:solidFill>
                <a:ea typeface="Times New Roman" pitchFamily="18" charset="0"/>
                <a:cs typeface="Times New Roman" pitchFamily="18" charset="0"/>
              </a:rPr>
              <a:t>сумка-укладка медсестри;</a:t>
            </a:r>
            <a:endParaRPr lang="ru-RU" b="1" dirty="0">
              <a:solidFill>
                <a:schemeClr val="bg1"/>
              </a:solidFill>
            </a:endParaRPr>
          </a:p>
        </p:txBody>
      </p:sp>
      <p:sp>
        <p:nvSpPr>
          <p:cNvPr id="17" name="Прямоугольник 16"/>
          <p:cNvSpPr/>
          <p:nvPr/>
        </p:nvSpPr>
        <p:spPr>
          <a:xfrm>
            <a:off x="8596330" y="6286520"/>
            <a:ext cx="1267398" cy="369332"/>
          </a:xfrm>
          <a:prstGeom prst="rect">
            <a:avLst/>
          </a:prstGeom>
        </p:spPr>
        <p:txBody>
          <a:bodyPr wrap="none">
            <a:spAutoFit/>
          </a:bodyPr>
          <a:lstStyle/>
          <a:p>
            <a:r>
              <a:rPr lang="uk-UA" b="1" dirty="0">
                <a:solidFill>
                  <a:srgbClr val="FFFF00"/>
                </a:solidFill>
                <a:ea typeface="Times New Roman" pitchFamily="18" charset="0"/>
                <a:cs typeface="Times New Roman" pitchFamily="18" charset="0"/>
              </a:rPr>
              <a:t>тонометри</a:t>
            </a:r>
            <a:endParaRPr lang="ru-RU" dirty="0">
              <a:solidFill>
                <a:srgbClr val="FFFF00"/>
              </a:solidFill>
            </a:endParaRPr>
          </a:p>
        </p:txBody>
      </p:sp>
      <p:sp>
        <p:nvSpPr>
          <p:cNvPr id="19" name="Прямоугольник 18"/>
          <p:cNvSpPr/>
          <p:nvPr/>
        </p:nvSpPr>
        <p:spPr>
          <a:xfrm>
            <a:off x="3595670" y="6488668"/>
            <a:ext cx="1471044" cy="369332"/>
          </a:xfrm>
          <a:prstGeom prst="rect">
            <a:avLst/>
          </a:prstGeom>
        </p:spPr>
        <p:txBody>
          <a:bodyPr wrap="none">
            <a:spAutoFit/>
          </a:bodyPr>
          <a:lstStyle/>
          <a:p>
            <a:r>
              <a:rPr lang="uk-UA" b="1" dirty="0" err="1">
                <a:solidFill>
                  <a:srgbClr val="000000"/>
                </a:solidFill>
                <a:ea typeface="Times New Roman" pitchFamily="18" charset="0"/>
                <a:cs typeface="Times New Roman" pitchFamily="18" charset="0"/>
              </a:rPr>
              <a:t>глюкометри</a:t>
            </a:r>
            <a:r>
              <a:rPr lang="uk-UA" b="1" dirty="0">
                <a:solidFill>
                  <a:srgbClr val="000000"/>
                </a:solidFill>
                <a:ea typeface="Times New Roman" pitchFamily="18" charset="0"/>
                <a:cs typeface="Times New Roman" pitchFamily="18" charset="0"/>
              </a:rPr>
              <a:t>;</a:t>
            </a:r>
            <a:endParaRPr lang="ru-RU" dirty="0"/>
          </a:p>
        </p:txBody>
      </p:sp>
    </p:spTree>
    <p:extLst>
      <p:ext uri="{BB962C8B-B14F-4D97-AF65-F5344CB8AC3E}">
        <p14:creationId xmlns:p14="http://schemas.microsoft.com/office/powerpoint/2010/main" val="35148371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0472" y="48426"/>
            <a:ext cx="963718" cy="1214422"/>
          </a:xfrm>
          <a:prstGeom prst="rect">
            <a:avLst/>
          </a:prstGeom>
          <a:noFill/>
        </p:spPr>
      </p:pic>
      <p:sp>
        <p:nvSpPr>
          <p:cNvPr id="4" name="Прямоугольник 3"/>
          <p:cNvSpPr/>
          <p:nvPr/>
        </p:nvSpPr>
        <p:spPr>
          <a:xfrm>
            <a:off x="2595538" y="214290"/>
            <a:ext cx="7715304" cy="892552"/>
          </a:xfrm>
          <a:prstGeom prst="rect">
            <a:avLst/>
          </a:prstGeom>
        </p:spPr>
        <p:txBody>
          <a:bodyPr wrap="square">
            <a:spAutoFit/>
          </a:bodyPr>
          <a:lstStyle/>
          <a:p>
            <a:pPr lvl="0" algn="ctr" fontAlgn="base">
              <a:spcBef>
                <a:spcPct val="0"/>
              </a:spcBef>
              <a:spcAft>
                <a:spcPct val="0"/>
              </a:spcAft>
            </a:pPr>
            <a:r>
              <a:rPr lang="ru-RU" sz="2600" b="1" dirty="0">
                <a:solidFill>
                  <a:srgbClr val="C00000"/>
                </a:solidFill>
                <a:latin typeface="Calibri" pitchFamily="34" charset="0"/>
                <a:ea typeface="Calibri" pitchFamily="34" charset="0"/>
                <a:cs typeface="Times New Roman" pitchFamily="18" charset="0"/>
              </a:rPr>
              <a:t>КНП «Центр </a:t>
            </a:r>
            <a:r>
              <a:rPr lang="ru-RU" sz="2600" b="1" dirty="0" err="1">
                <a:solidFill>
                  <a:srgbClr val="C00000"/>
                </a:solidFill>
                <a:latin typeface="Calibri" pitchFamily="34" charset="0"/>
                <a:ea typeface="Calibri" pitchFamily="34" charset="0"/>
                <a:cs typeface="Times New Roman" pitchFamily="18" charset="0"/>
              </a:rPr>
              <a:t>первинної</a:t>
            </a:r>
            <a:r>
              <a:rPr lang="ru-RU" sz="2600" b="1" dirty="0">
                <a:solidFill>
                  <a:srgbClr val="C00000"/>
                </a:solidFill>
                <a:latin typeface="Calibri" pitchFamily="34" charset="0"/>
                <a:ea typeface="Calibri" pitchFamily="34" charset="0"/>
                <a:cs typeface="Times New Roman" pitchFamily="18" charset="0"/>
              </a:rPr>
              <a:t> </a:t>
            </a:r>
            <a:r>
              <a:rPr lang="ru-RU" sz="2600" b="1" dirty="0" err="1">
                <a:solidFill>
                  <a:srgbClr val="C00000"/>
                </a:solidFill>
                <a:latin typeface="Calibri" pitchFamily="34" charset="0"/>
                <a:ea typeface="Calibri" pitchFamily="34" charset="0"/>
                <a:cs typeface="Times New Roman" pitchFamily="18" charset="0"/>
              </a:rPr>
              <a:t>медико-санітарної</a:t>
            </a:r>
            <a:r>
              <a:rPr lang="ru-RU" sz="2600" b="1" dirty="0">
                <a:solidFill>
                  <a:srgbClr val="C00000"/>
                </a:solidFill>
                <a:latin typeface="Calibri" pitchFamily="34" charset="0"/>
                <a:ea typeface="Calibri" pitchFamily="34" charset="0"/>
                <a:cs typeface="Times New Roman" pitchFamily="18" charset="0"/>
              </a:rPr>
              <a:t> </a:t>
            </a:r>
            <a:r>
              <a:rPr lang="ru-RU" sz="2600" b="1" dirty="0" err="1">
                <a:solidFill>
                  <a:srgbClr val="C00000"/>
                </a:solidFill>
                <a:latin typeface="Calibri" pitchFamily="34" charset="0"/>
                <a:ea typeface="Calibri" pitchFamily="34" charset="0"/>
                <a:cs typeface="Times New Roman" pitchFamily="18" charset="0"/>
              </a:rPr>
              <a:t>допомоги</a:t>
            </a:r>
            <a:r>
              <a:rPr lang="ru-RU" sz="2600" b="1" dirty="0">
                <a:solidFill>
                  <a:srgbClr val="C00000"/>
                </a:solidFill>
                <a:latin typeface="Calibri" pitchFamily="34" charset="0"/>
                <a:ea typeface="Calibri" pitchFamily="34" charset="0"/>
                <a:cs typeface="Times New Roman" pitchFamily="18" charset="0"/>
              </a:rPr>
              <a:t>» </a:t>
            </a:r>
            <a:r>
              <a:rPr lang="ru-RU" sz="2600" b="1" dirty="0" err="1">
                <a:solidFill>
                  <a:srgbClr val="C00000"/>
                </a:solidFill>
                <a:latin typeface="Calibri" pitchFamily="34" charset="0"/>
                <a:ea typeface="Calibri" pitchFamily="34" charset="0"/>
                <a:cs typeface="Times New Roman" pitchFamily="18" charset="0"/>
              </a:rPr>
              <a:t>Бібрської</a:t>
            </a:r>
            <a:r>
              <a:rPr lang="ru-RU" sz="2600" b="1" dirty="0">
                <a:solidFill>
                  <a:srgbClr val="C00000"/>
                </a:solidFill>
                <a:latin typeface="Calibri" pitchFamily="34" charset="0"/>
                <a:ea typeface="Calibri" pitchFamily="34" charset="0"/>
                <a:cs typeface="Times New Roman" pitchFamily="18" charset="0"/>
              </a:rPr>
              <a:t> </a:t>
            </a:r>
            <a:r>
              <a:rPr lang="ru-RU" sz="2600" b="1" dirty="0" err="1">
                <a:solidFill>
                  <a:srgbClr val="C00000"/>
                </a:solidFill>
                <a:latin typeface="Calibri" pitchFamily="34" charset="0"/>
                <a:ea typeface="Calibri" pitchFamily="34" charset="0"/>
                <a:cs typeface="Times New Roman" pitchFamily="18" charset="0"/>
              </a:rPr>
              <a:t>міської</a:t>
            </a:r>
            <a:r>
              <a:rPr lang="ru-RU" sz="2600" b="1" dirty="0">
                <a:solidFill>
                  <a:srgbClr val="C00000"/>
                </a:solidFill>
                <a:latin typeface="Calibri" pitchFamily="34" charset="0"/>
                <a:ea typeface="Calibri" pitchFamily="34" charset="0"/>
                <a:cs typeface="Times New Roman" pitchFamily="18" charset="0"/>
              </a:rPr>
              <a:t> ради</a:t>
            </a:r>
            <a:endParaRPr lang="ru-RU" sz="2600" dirty="0">
              <a:solidFill>
                <a:srgbClr val="C00000"/>
              </a:solidFill>
              <a:latin typeface="Arial" pitchFamily="34" charset="0"/>
            </a:endParaRPr>
          </a:p>
        </p:txBody>
      </p:sp>
      <p:pic>
        <p:nvPicPr>
          <p:cNvPr id="120835" name="Picture 3"/>
          <p:cNvPicPr>
            <a:picLocks noChangeAspect="1" noChangeArrowheads="1"/>
          </p:cNvPicPr>
          <p:nvPr/>
        </p:nvPicPr>
        <p:blipFill>
          <a:blip r:embed="rId3" cstate="print"/>
          <a:srcRect/>
          <a:stretch>
            <a:fillRect/>
          </a:stretch>
        </p:blipFill>
        <p:spPr bwMode="auto">
          <a:xfrm>
            <a:off x="1809720" y="1500174"/>
            <a:ext cx="8286750" cy="4572000"/>
          </a:xfrm>
          <a:prstGeom prst="rect">
            <a:avLst/>
          </a:prstGeom>
          <a:noFill/>
          <a:ln w="9525">
            <a:noFill/>
            <a:miter lim="800000"/>
            <a:headEnd/>
            <a:tailEnd/>
          </a:ln>
          <a:effectLst/>
        </p:spPr>
      </p:pic>
      <p:sp>
        <p:nvSpPr>
          <p:cNvPr id="120836" name="Rectangle 4"/>
          <p:cNvSpPr>
            <a:spLocks noChangeArrowheads="1"/>
          </p:cNvSpPr>
          <p:nvPr/>
        </p:nvSpPr>
        <p:spPr bwMode="auto">
          <a:xfrm>
            <a:off x="692331" y="1418854"/>
            <a:ext cx="10868298"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000" b="1" dirty="0">
                <a:ea typeface="Calibri" pitchFamily="34" charset="0"/>
                <a:cs typeface="Times New Roman" pitchFamily="18" charset="0"/>
              </a:rPr>
              <a:t>У</a:t>
            </a:r>
            <a:r>
              <a:rPr lang="ru-RU" sz="2000" b="1" dirty="0">
                <a:ea typeface="Calibri" pitchFamily="34" charset="0"/>
                <a:cs typeface="Times New Roman" pitchFamily="18" charset="0"/>
              </a:rPr>
              <a:t> 2020 </a:t>
            </a:r>
            <a:r>
              <a:rPr lang="uk-UA" sz="2000" b="1" dirty="0">
                <a:ea typeface="Calibri" pitchFamily="34" charset="0"/>
                <a:cs typeface="Times New Roman" pitchFamily="18" charset="0"/>
              </a:rPr>
              <a:t>році  </a:t>
            </a:r>
            <a:r>
              <a:rPr lang="ru-RU" sz="2000" b="1" dirty="0">
                <a:solidFill>
                  <a:srgbClr val="000000"/>
                </a:solidFill>
                <a:ea typeface="Times New Roman" pitchFamily="18" charset="0"/>
                <a:cs typeface="Times New Roman" pitchFamily="18" charset="0"/>
              </a:rPr>
              <a:t>КНП «Центр </a:t>
            </a:r>
            <a:r>
              <a:rPr lang="ru-RU" sz="2000" b="1" dirty="0" err="1">
                <a:solidFill>
                  <a:srgbClr val="000000"/>
                </a:solidFill>
                <a:ea typeface="Times New Roman" pitchFamily="18" charset="0"/>
                <a:cs typeface="Times New Roman" pitchFamily="18" charset="0"/>
              </a:rPr>
              <a:t>первинної</a:t>
            </a:r>
            <a:r>
              <a:rPr lang="ru-RU" sz="2000" b="1" dirty="0">
                <a:solidFill>
                  <a:srgbClr val="000000"/>
                </a:solidFill>
                <a:ea typeface="Times New Roman" pitchFamily="18" charset="0"/>
                <a:cs typeface="Times New Roman" pitchFamily="18" charset="0"/>
              </a:rPr>
              <a:t> </a:t>
            </a:r>
            <a:r>
              <a:rPr lang="ru-RU" sz="2000" b="1" dirty="0" err="1">
                <a:solidFill>
                  <a:srgbClr val="000000"/>
                </a:solidFill>
                <a:ea typeface="Times New Roman" pitchFamily="18" charset="0"/>
                <a:cs typeface="Times New Roman" pitchFamily="18" charset="0"/>
              </a:rPr>
              <a:t>медико-санітарної</a:t>
            </a:r>
            <a:r>
              <a:rPr lang="ru-RU" sz="2000" b="1" dirty="0">
                <a:solidFill>
                  <a:srgbClr val="000000"/>
                </a:solidFill>
                <a:ea typeface="Times New Roman" pitchFamily="18" charset="0"/>
                <a:cs typeface="Times New Roman" pitchFamily="18" charset="0"/>
              </a:rPr>
              <a:t> </a:t>
            </a:r>
            <a:r>
              <a:rPr lang="ru-RU" sz="2000" b="1" dirty="0" err="1">
                <a:solidFill>
                  <a:srgbClr val="000000"/>
                </a:solidFill>
                <a:ea typeface="Times New Roman" pitchFamily="18" charset="0"/>
                <a:cs typeface="Times New Roman" pitchFamily="18" charset="0"/>
              </a:rPr>
              <a:t>допомоги</a:t>
            </a:r>
            <a:r>
              <a:rPr lang="ru-RU" sz="2000" b="1" dirty="0">
                <a:solidFill>
                  <a:srgbClr val="000000"/>
                </a:solidFill>
                <a:ea typeface="Times New Roman" pitchFamily="18" charset="0"/>
                <a:cs typeface="Times New Roman" pitchFamily="18" charset="0"/>
              </a:rPr>
              <a:t>» подало </a:t>
            </a:r>
            <a:r>
              <a:rPr lang="ru-RU" sz="2000" b="1" dirty="0" err="1">
                <a:solidFill>
                  <a:srgbClr val="000000"/>
                </a:solidFill>
                <a:ea typeface="Times New Roman" pitchFamily="18" charset="0"/>
                <a:cs typeface="Times New Roman" pitchFamily="18" charset="0"/>
              </a:rPr>
              <a:t>шість</a:t>
            </a:r>
            <a:r>
              <a:rPr lang="ru-RU" sz="2000" b="1" dirty="0">
                <a:solidFill>
                  <a:srgbClr val="000000"/>
                </a:solidFill>
                <a:ea typeface="Times New Roman" pitchFamily="18" charset="0"/>
                <a:cs typeface="Times New Roman" pitchFamily="18" charset="0"/>
              </a:rPr>
              <a:t> </a:t>
            </a:r>
            <a:r>
              <a:rPr lang="ru-RU" sz="2000" b="1" dirty="0">
                <a:ea typeface="Calibri" pitchFamily="34" charset="0"/>
                <a:cs typeface="Times New Roman" pitchFamily="18" charset="0"/>
              </a:rPr>
              <a:t>заявок для </a:t>
            </a:r>
            <a:r>
              <a:rPr lang="ru-RU" sz="2000" b="1" dirty="0" err="1">
                <a:ea typeface="Calibri" pitchFamily="34" charset="0"/>
                <a:cs typeface="Times New Roman" pitchFamily="18" charset="0"/>
              </a:rPr>
              <a:t>участі</a:t>
            </a:r>
            <a:r>
              <a:rPr lang="ru-RU" sz="2000" b="1" dirty="0">
                <a:ea typeface="Calibri" pitchFamily="34" charset="0"/>
                <a:cs typeface="Times New Roman" pitchFamily="18" charset="0"/>
              </a:rPr>
              <a:t> в </a:t>
            </a:r>
            <a:r>
              <a:rPr lang="ru-RU" sz="2000" b="1" dirty="0" err="1">
                <a:ea typeface="Calibri" pitchFamily="34" charset="0"/>
                <a:cs typeface="Times New Roman" pitchFamily="18" charset="0"/>
              </a:rPr>
              <a:t>обласному</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конкурсі</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проєктів</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місцевих</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ініціатив</a:t>
            </a:r>
            <a:r>
              <a:rPr lang="ru-RU" sz="2000" b="1" dirty="0">
                <a:ea typeface="Calibri" pitchFamily="34" charset="0"/>
                <a:cs typeface="Times New Roman" pitchFamily="18" charset="0"/>
              </a:rPr>
              <a:t> у </a:t>
            </a:r>
            <a:r>
              <a:rPr lang="ru-RU" sz="2000" b="1" dirty="0" err="1">
                <a:ea typeface="Calibri" pitchFamily="34" charset="0"/>
                <a:cs typeface="Times New Roman" pitchFamily="18" charset="0"/>
              </a:rPr>
              <a:t>Львівській</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області</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з</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наступними</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проєктами</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Усі</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шість</a:t>
            </a:r>
            <a:r>
              <a:rPr lang="ru-RU" sz="2000" b="1" dirty="0">
                <a:ea typeface="Calibri" pitchFamily="34" charset="0"/>
                <a:cs typeface="Times New Roman" pitchFamily="18" charset="0"/>
              </a:rPr>
              <a:t> </a:t>
            </a:r>
            <a:r>
              <a:rPr lang="ru-RU" sz="2000" b="1" dirty="0" err="1">
                <a:ea typeface="Calibri" pitchFamily="34" charset="0"/>
                <a:cs typeface="Times New Roman" pitchFamily="18" charset="0"/>
              </a:rPr>
              <a:t>проєктів</a:t>
            </a:r>
            <a:r>
              <a:rPr lang="ru-RU" sz="2000" b="1" dirty="0">
                <a:ea typeface="Calibri" pitchFamily="34" charset="0"/>
                <a:cs typeface="Times New Roman" pitchFamily="18" charset="0"/>
              </a:rPr>
              <a:t> стали </a:t>
            </a:r>
            <a:r>
              <a:rPr lang="ru-RU" sz="2000" b="1" dirty="0" err="1">
                <a:ea typeface="Calibri" pitchFamily="34" charset="0"/>
                <a:cs typeface="Times New Roman" pitchFamily="18" charset="0"/>
              </a:rPr>
              <a:t>переможцями</a:t>
            </a:r>
            <a:r>
              <a:rPr lang="ru-RU" sz="2000" b="1" dirty="0">
                <a:ea typeface="Calibri" pitchFamily="34" charset="0"/>
                <a:cs typeface="Times New Roman" pitchFamily="18" charset="0"/>
              </a:rPr>
              <a:t> :</a:t>
            </a:r>
            <a:endParaRPr lang="ru-RU" sz="2000" b="1" dirty="0"/>
          </a:p>
          <a:p>
            <a:pPr algn="just" eaLnBrk="0" fontAlgn="base" hangingPunct="0">
              <a:spcBef>
                <a:spcPct val="0"/>
              </a:spcBef>
              <a:spcAft>
                <a:spcPct val="0"/>
              </a:spcAft>
              <a:buFontTx/>
              <a:buChar char="•"/>
            </a:pPr>
            <a:r>
              <a:rPr lang="uk-UA" sz="2000" b="1" dirty="0">
                <a:solidFill>
                  <a:srgbClr val="000000"/>
                </a:solidFill>
                <a:ea typeface="Times New Roman" pitchFamily="18" charset="0"/>
                <a:cs typeface="Times New Roman" pitchFamily="18" charset="0"/>
              </a:rPr>
              <a:t>Капітальний ремонт (утеплення фасаду) будівлі амбулаторії загальної практики - сімейної медицини по вулиці Галицька,144, міста Бібрка, Перемишлянського району, Львівської області;</a:t>
            </a:r>
            <a:endParaRPr lang="ru-RU" sz="2000" b="1" dirty="0"/>
          </a:p>
          <a:p>
            <a:pPr algn="just" eaLnBrk="0" fontAlgn="base" hangingPunct="0">
              <a:spcBef>
                <a:spcPct val="0"/>
              </a:spcBef>
              <a:spcAft>
                <a:spcPct val="0"/>
              </a:spcAft>
              <a:buFontTx/>
              <a:buChar char="•"/>
            </a:pPr>
            <a:r>
              <a:rPr lang="uk-UA" sz="2000" b="1" dirty="0">
                <a:solidFill>
                  <a:srgbClr val="000000"/>
                </a:solidFill>
                <a:ea typeface="Times New Roman" pitchFamily="18" charset="0"/>
                <a:cs typeface="Times New Roman" pitchFamily="18" charset="0"/>
              </a:rPr>
              <a:t>Придбання медичного обладнання та інвентарю для амбулаторії ЗПСМ в м.Бібрка по </a:t>
            </a:r>
            <a:r>
              <a:rPr lang="uk-UA" sz="2000" b="1" dirty="0" err="1">
                <a:solidFill>
                  <a:srgbClr val="000000"/>
                </a:solidFill>
                <a:ea typeface="Times New Roman" pitchFamily="18" charset="0"/>
                <a:cs typeface="Times New Roman" pitchFamily="18" charset="0"/>
              </a:rPr>
              <a:t>вул.Галицька</a:t>
            </a:r>
            <a:r>
              <a:rPr lang="uk-UA" sz="2000" b="1" dirty="0">
                <a:solidFill>
                  <a:srgbClr val="000000"/>
                </a:solidFill>
                <a:ea typeface="Times New Roman" pitchFamily="18" charset="0"/>
                <a:cs typeface="Times New Roman" pitchFamily="18" charset="0"/>
              </a:rPr>
              <a:t>,144 Перемишлянського району Львівської області;</a:t>
            </a:r>
            <a:endParaRPr lang="ru-RU" sz="2000" b="1" dirty="0"/>
          </a:p>
          <a:p>
            <a:pPr algn="just" eaLnBrk="0" fontAlgn="base" hangingPunct="0">
              <a:spcBef>
                <a:spcPct val="0"/>
              </a:spcBef>
              <a:spcAft>
                <a:spcPct val="0"/>
              </a:spcAft>
              <a:buFontTx/>
              <a:buChar char="•"/>
            </a:pPr>
            <a:r>
              <a:rPr lang="uk-UA" sz="2000" b="1" dirty="0">
                <a:solidFill>
                  <a:srgbClr val="000000"/>
                </a:solidFill>
                <a:ea typeface="Times New Roman" pitchFamily="18" charset="0"/>
                <a:cs typeface="Times New Roman" pitchFamily="18" charset="0"/>
              </a:rPr>
              <a:t>Капітальний ремонт приміщень кабінетів комунального некомерційного підприємства "Центр первинної </a:t>
            </a:r>
            <a:r>
              <a:rPr lang="uk-UA" sz="2000" b="1" dirty="0" err="1">
                <a:solidFill>
                  <a:srgbClr val="000000"/>
                </a:solidFill>
                <a:ea typeface="Times New Roman" pitchFamily="18" charset="0"/>
                <a:cs typeface="Times New Roman" pitchFamily="18" charset="0"/>
              </a:rPr>
              <a:t>медико</a:t>
            </a:r>
            <a:r>
              <a:rPr lang="uk-UA" sz="2000" b="1" dirty="0">
                <a:solidFill>
                  <a:srgbClr val="000000"/>
                </a:solidFill>
                <a:ea typeface="Times New Roman" pitchFamily="18" charset="0"/>
                <a:cs typeface="Times New Roman" pitchFamily="18" charset="0"/>
              </a:rPr>
              <a:t> - санітарної допомоги" Бібрської міської ради по вулиці Галицька, 144, міста Бібрка, Львівської області, Перемишлянського району;</a:t>
            </a:r>
            <a:endParaRPr lang="ru-RU" sz="2000" b="1" dirty="0"/>
          </a:p>
          <a:p>
            <a:pPr algn="just" eaLnBrk="0" fontAlgn="base" hangingPunct="0">
              <a:spcBef>
                <a:spcPct val="0"/>
              </a:spcBef>
              <a:spcAft>
                <a:spcPct val="0"/>
              </a:spcAft>
              <a:buFontTx/>
              <a:buChar char="•"/>
            </a:pPr>
            <a:r>
              <a:rPr lang="uk-UA" sz="2000" b="1" dirty="0">
                <a:solidFill>
                  <a:srgbClr val="000000"/>
                </a:solidFill>
                <a:ea typeface="Times New Roman" pitchFamily="18" charset="0"/>
                <a:cs typeface="Times New Roman" pitchFamily="18" charset="0"/>
              </a:rPr>
              <a:t>Капітальний ремонт кабінетів амбулаторії ЗПСМ села </a:t>
            </a:r>
            <a:r>
              <a:rPr lang="uk-UA" sz="2000" b="1" dirty="0" err="1">
                <a:solidFill>
                  <a:srgbClr val="000000"/>
                </a:solidFill>
                <a:ea typeface="Times New Roman" pitchFamily="18" charset="0"/>
                <a:cs typeface="Times New Roman" pitchFamily="18" charset="0"/>
              </a:rPr>
              <a:t>Свірж</a:t>
            </a:r>
            <a:r>
              <a:rPr lang="uk-UA" sz="2000" b="1" dirty="0">
                <a:solidFill>
                  <a:srgbClr val="000000"/>
                </a:solidFill>
                <a:ea typeface="Times New Roman" pitchFamily="18" charset="0"/>
                <a:cs typeface="Times New Roman" pitchFamily="18" charset="0"/>
              </a:rPr>
              <a:t> Бібрської міської ради, Перемишлянського району, Львівської області;</a:t>
            </a:r>
            <a:endParaRPr lang="ru-RU" sz="2000" b="1" dirty="0"/>
          </a:p>
          <a:p>
            <a:pPr algn="just" eaLnBrk="0" fontAlgn="base" hangingPunct="0">
              <a:spcBef>
                <a:spcPct val="0"/>
              </a:spcBef>
              <a:spcAft>
                <a:spcPct val="0"/>
              </a:spcAft>
              <a:buFontTx/>
              <a:buChar char="•"/>
            </a:pPr>
            <a:r>
              <a:rPr lang="uk-UA" sz="2000" b="1" dirty="0">
                <a:solidFill>
                  <a:srgbClr val="000000"/>
                </a:solidFill>
                <a:ea typeface="Times New Roman" pitchFamily="18" charset="0"/>
                <a:cs typeface="Times New Roman" pitchFamily="18" charset="0"/>
              </a:rPr>
              <a:t>Придбання медичного обладнання та інвентарю для амбулаторії ЗПСМ </a:t>
            </a:r>
            <a:r>
              <a:rPr lang="uk-UA" sz="2000" b="1" dirty="0" err="1">
                <a:solidFill>
                  <a:srgbClr val="000000"/>
                </a:solidFill>
                <a:ea typeface="Times New Roman" pitchFamily="18" charset="0"/>
                <a:cs typeface="Times New Roman" pitchFamily="18" charset="0"/>
              </a:rPr>
              <a:t>с.Романів</a:t>
            </a:r>
            <a:r>
              <a:rPr lang="uk-UA" sz="2000" b="1" dirty="0">
                <a:solidFill>
                  <a:srgbClr val="000000"/>
                </a:solidFill>
                <a:ea typeface="Times New Roman" pitchFamily="18" charset="0"/>
                <a:cs typeface="Times New Roman" pitchFamily="18" charset="0"/>
              </a:rPr>
              <a:t> Бібрської міської ради Перемишлянського району Львівської області;</a:t>
            </a:r>
            <a:endParaRPr lang="ru-RU" sz="2000" b="1" dirty="0"/>
          </a:p>
          <a:p>
            <a:pPr algn="just" eaLnBrk="0" fontAlgn="base" hangingPunct="0">
              <a:spcBef>
                <a:spcPct val="0"/>
              </a:spcBef>
              <a:spcAft>
                <a:spcPct val="0"/>
              </a:spcAft>
              <a:buFontTx/>
              <a:buChar char="•"/>
            </a:pPr>
            <a:r>
              <a:rPr lang="uk-UA" sz="2000" b="1" dirty="0">
                <a:solidFill>
                  <a:srgbClr val="000000"/>
                </a:solidFill>
                <a:ea typeface="Times New Roman" pitchFamily="18" charset="0"/>
                <a:cs typeface="Times New Roman" pitchFamily="18" charset="0"/>
              </a:rPr>
              <a:t>Придбання медичного обладнання для амбулаторії ЗПСМ с,</a:t>
            </a:r>
            <a:r>
              <a:rPr lang="uk-UA" sz="2000" b="1" dirty="0" err="1">
                <a:solidFill>
                  <a:srgbClr val="000000"/>
                </a:solidFill>
                <a:ea typeface="Times New Roman" pitchFamily="18" charset="0"/>
                <a:cs typeface="Times New Roman" pitchFamily="18" charset="0"/>
              </a:rPr>
              <a:t>Свірж</a:t>
            </a:r>
            <a:r>
              <a:rPr lang="uk-UA" sz="2000" b="1" dirty="0">
                <a:solidFill>
                  <a:srgbClr val="000000"/>
                </a:solidFill>
                <a:ea typeface="Times New Roman" pitchFamily="18" charset="0"/>
                <a:cs typeface="Times New Roman" pitchFamily="18" charset="0"/>
              </a:rPr>
              <a:t> Бібрської міської ради, Перемишлянського </a:t>
            </a:r>
            <a:r>
              <a:rPr lang="uk-UA" sz="2000" b="1" dirty="0">
                <a:solidFill>
                  <a:srgbClr val="000000"/>
                </a:solidFill>
                <a:latin typeface="Calibri" pitchFamily="34" charset="0"/>
                <a:ea typeface="Times New Roman" pitchFamily="18" charset="0"/>
                <a:cs typeface="Times New Roman" pitchFamily="18" charset="0"/>
              </a:rPr>
              <a:t>району, Львівської області.</a:t>
            </a:r>
            <a:endParaRPr lang="uk-UA" sz="2000" b="1" dirty="0">
              <a:latin typeface="Arial" pitchFamily="34" charset="0"/>
            </a:endParaRPr>
          </a:p>
        </p:txBody>
      </p:sp>
    </p:spTree>
    <p:extLst>
      <p:ext uri="{BB962C8B-B14F-4D97-AF65-F5344CB8AC3E}">
        <p14:creationId xmlns:p14="http://schemas.microsoft.com/office/powerpoint/2010/main" val="3893601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30777" y="117565"/>
            <a:ext cx="963718" cy="1214422"/>
          </a:xfrm>
          <a:prstGeom prst="rect">
            <a:avLst/>
          </a:prstGeom>
          <a:noFill/>
        </p:spPr>
      </p:pic>
      <p:sp>
        <p:nvSpPr>
          <p:cNvPr id="3" name="Прямоугольник 2"/>
          <p:cNvSpPr/>
          <p:nvPr/>
        </p:nvSpPr>
        <p:spPr>
          <a:xfrm>
            <a:off x="2595538" y="0"/>
            <a:ext cx="7715304" cy="892552"/>
          </a:xfrm>
          <a:prstGeom prst="rect">
            <a:avLst/>
          </a:prstGeom>
        </p:spPr>
        <p:txBody>
          <a:bodyPr wrap="square">
            <a:spAutoFit/>
          </a:bodyPr>
          <a:lstStyle/>
          <a:p>
            <a:pPr lvl="0" algn="ctr" fontAlgn="base">
              <a:spcBef>
                <a:spcPct val="0"/>
              </a:spcBef>
              <a:spcAft>
                <a:spcPct val="0"/>
              </a:spcAft>
            </a:pPr>
            <a:r>
              <a:rPr lang="ru-RU" sz="2600" b="1" dirty="0">
                <a:latin typeface="Calibri" pitchFamily="34" charset="0"/>
                <a:ea typeface="Calibri" pitchFamily="34" charset="0"/>
                <a:cs typeface="Times New Roman" pitchFamily="18" charset="0"/>
              </a:rPr>
              <a:t>КНП «Центр </a:t>
            </a:r>
            <a:r>
              <a:rPr lang="ru-RU" sz="2600" b="1" dirty="0" err="1">
                <a:latin typeface="Calibri" pitchFamily="34" charset="0"/>
                <a:ea typeface="Calibri" pitchFamily="34" charset="0"/>
                <a:cs typeface="Times New Roman" pitchFamily="18" charset="0"/>
              </a:rPr>
              <a:t>первинної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медико-санітарної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допомоги</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Бібрської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міської</a:t>
            </a:r>
            <a:r>
              <a:rPr lang="ru-RU" sz="2600" b="1" dirty="0">
                <a:latin typeface="Calibri" pitchFamily="34" charset="0"/>
                <a:ea typeface="Calibri" pitchFamily="34" charset="0"/>
                <a:cs typeface="Times New Roman" pitchFamily="18" charset="0"/>
              </a:rPr>
              <a:t> ради</a:t>
            </a:r>
            <a:endParaRPr lang="ru-RU" sz="2600" dirty="0">
              <a:latin typeface="Arial" pitchFamily="34" charset="0"/>
            </a:endParaRPr>
          </a:p>
        </p:txBody>
      </p:sp>
      <p:pic>
        <p:nvPicPr>
          <p:cNvPr id="121858" name="Picture 2"/>
          <p:cNvPicPr>
            <a:picLocks noChangeAspect="1" noChangeArrowheads="1"/>
          </p:cNvPicPr>
          <p:nvPr/>
        </p:nvPicPr>
        <p:blipFill>
          <a:blip r:embed="rId3" cstate="print"/>
          <a:srcRect/>
          <a:stretch>
            <a:fillRect/>
          </a:stretch>
        </p:blipFill>
        <p:spPr bwMode="auto">
          <a:xfrm>
            <a:off x="2452663" y="1643050"/>
            <a:ext cx="7084285" cy="4533942"/>
          </a:xfrm>
          <a:prstGeom prst="rect">
            <a:avLst/>
          </a:prstGeom>
          <a:noFill/>
          <a:ln w="9525">
            <a:noFill/>
            <a:miter lim="800000"/>
            <a:headEnd/>
            <a:tailEnd/>
          </a:ln>
          <a:effectLst/>
        </p:spPr>
      </p:pic>
      <p:sp>
        <p:nvSpPr>
          <p:cNvPr id="121859" name="Rectangle 3"/>
          <p:cNvSpPr>
            <a:spLocks noChangeArrowheads="1"/>
          </p:cNvSpPr>
          <p:nvPr/>
        </p:nvSpPr>
        <p:spPr bwMode="auto">
          <a:xfrm>
            <a:off x="1952596" y="1643050"/>
            <a:ext cx="842965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400" b="1" dirty="0" err="1">
                <a:solidFill>
                  <a:srgbClr val="000000"/>
                </a:solidFill>
                <a:ea typeface="Times New Roman" pitchFamily="18" charset="0"/>
                <a:cs typeface="Times New Roman" pitchFamily="18" charset="0"/>
              </a:rPr>
              <a:t>Спільно</a:t>
            </a:r>
            <a:r>
              <a:rPr lang="ru-RU" sz="2400" b="1" dirty="0">
                <a:solidFill>
                  <a:srgbClr val="000000"/>
                </a:solidFill>
                <a:ea typeface="Times New Roman" pitchFamily="18" charset="0"/>
                <a:cs typeface="Times New Roman" pitchFamily="18" charset="0"/>
              </a:rPr>
              <a:t> </a:t>
            </a:r>
            <a:r>
              <a:rPr lang="ru-RU" sz="2400" b="1" dirty="0" err="1">
                <a:solidFill>
                  <a:srgbClr val="000000"/>
                </a:solidFill>
                <a:ea typeface="Times New Roman" pitchFamily="18" charset="0"/>
                <a:cs typeface="Times New Roman" pitchFamily="18" charset="0"/>
              </a:rPr>
              <a:t>з</a:t>
            </a:r>
            <a:r>
              <a:rPr lang="ru-RU" sz="2400" b="1" dirty="0">
                <a:solidFill>
                  <a:srgbClr val="000000"/>
                </a:solidFill>
                <a:ea typeface="Times New Roman" pitchFamily="18" charset="0"/>
                <a:cs typeface="Times New Roman" pitchFamily="18" charset="0"/>
              </a:rPr>
              <a:t> </a:t>
            </a:r>
            <a:r>
              <a:rPr lang="ru-RU" sz="2400" b="1" dirty="0" err="1">
                <a:solidFill>
                  <a:srgbClr val="000000"/>
                </a:solidFill>
                <a:ea typeface="Times New Roman" pitchFamily="18" charset="0"/>
                <a:cs typeface="Times New Roman" pitchFamily="18" charset="0"/>
              </a:rPr>
              <a:t>Бібрською</a:t>
            </a:r>
            <a:r>
              <a:rPr lang="ru-RU" sz="2400" b="1" dirty="0">
                <a:solidFill>
                  <a:srgbClr val="000000"/>
                </a:solidFill>
                <a:ea typeface="Times New Roman" pitchFamily="18" charset="0"/>
                <a:cs typeface="Times New Roman" pitchFamily="18" charset="0"/>
              </a:rPr>
              <a:t> </a:t>
            </a:r>
            <a:r>
              <a:rPr lang="ru-RU" sz="2400" b="1" dirty="0" err="1">
                <a:solidFill>
                  <a:srgbClr val="000000"/>
                </a:solidFill>
                <a:ea typeface="Times New Roman" pitchFamily="18" charset="0"/>
                <a:cs typeface="Times New Roman" pitchFamily="18" charset="0"/>
              </a:rPr>
              <a:t>міською</a:t>
            </a:r>
            <a:r>
              <a:rPr lang="ru-RU" sz="2400" b="1" dirty="0">
                <a:solidFill>
                  <a:srgbClr val="000000"/>
                </a:solidFill>
                <a:ea typeface="Times New Roman" pitchFamily="18" charset="0"/>
                <a:cs typeface="Times New Roman" pitchFamily="18" charset="0"/>
              </a:rPr>
              <a:t> радою подано два </a:t>
            </a:r>
            <a:r>
              <a:rPr lang="ru-RU" sz="2400" b="1" dirty="0" err="1">
                <a:solidFill>
                  <a:srgbClr val="000000"/>
                </a:solidFill>
                <a:ea typeface="Times New Roman" pitchFamily="18" charset="0"/>
                <a:cs typeface="Times New Roman" pitchFamily="18" charset="0"/>
              </a:rPr>
              <a:t>проєкти</a:t>
            </a:r>
            <a:r>
              <a:rPr lang="ru-RU" sz="2400" b="1" dirty="0">
                <a:solidFill>
                  <a:srgbClr val="000000"/>
                </a:solidFill>
                <a:ea typeface="Times New Roman" pitchFamily="18" charset="0"/>
                <a:cs typeface="Times New Roman" pitchFamily="18" charset="0"/>
              </a:rPr>
              <a:t> для </a:t>
            </a:r>
            <a:r>
              <a:rPr lang="ru-RU" sz="2400" b="1" dirty="0" err="1">
                <a:solidFill>
                  <a:srgbClr val="000000"/>
                </a:solidFill>
                <a:ea typeface="Times New Roman" pitchFamily="18" charset="0"/>
                <a:cs typeface="Times New Roman" pitchFamily="18" charset="0"/>
              </a:rPr>
              <a:t>отримання</a:t>
            </a:r>
            <a:r>
              <a:rPr lang="ru-RU" sz="2400" b="1" dirty="0">
                <a:solidFill>
                  <a:srgbClr val="000000"/>
                </a:solidFill>
                <a:ea typeface="Times New Roman" pitchFamily="18" charset="0"/>
                <a:cs typeface="Times New Roman" pitchFamily="18" charset="0"/>
              </a:rPr>
              <a:t> авто та </a:t>
            </a:r>
            <a:r>
              <a:rPr lang="ru-RU" sz="2400" b="1" dirty="0" err="1">
                <a:solidFill>
                  <a:srgbClr val="000000"/>
                </a:solidFill>
                <a:ea typeface="Times New Roman" pitchFamily="18" charset="0"/>
                <a:cs typeface="Times New Roman" pitchFamily="18" charset="0"/>
              </a:rPr>
              <a:t>обладнання</a:t>
            </a:r>
            <a:r>
              <a:rPr lang="ru-RU" sz="2400" b="1" dirty="0">
                <a:solidFill>
                  <a:srgbClr val="000000"/>
                </a:solidFill>
                <a:ea typeface="Times New Roman" pitchFamily="18" charset="0"/>
                <a:cs typeface="Times New Roman" pitchFamily="18" charset="0"/>
              </a:rPr>
              <a:t> для </a:t>
            </a:r>
            <a:r>
              <a:rPr lang="ru-RU" sz="2400" b="1" dirty="0" err="1">
                <a:solidFill>
                  <a:srgbClr val="000000"/>
                </a:solidFill>
                <a:ea typeface="Times New Roman" pitchFamily="18" charset="0"/>
                <a:cs typeface="Times New Roman" pitchFamily="18" charset="0"/>
              </a:rPr>
              <a:t>лабораторії</a:t>
            </a:r>
            <a:r>
              <a:rPr lang="ru-RU" sz="2400" b="1" dirty="0">
                <a:solidFill>
                  <a:srgbClr val="000000"/>
                </a:solidFill>
                <a:ea typeface="Times New Roman" pitchFamily="18" charset="0"/>
                <a:cs typeface="Times New Roman" pitchFamily="18" charset="0"/>
              </a:rPr>
              <a:t> на </a:t>
            </a:r>
            <a:r>
              <a:rPr lang="ru-RU" sz="2400" b="1" dirty="0" err="1">
                <a:solidFill>
                  <a:srgbClr val="000000"/>
                </a:solidFill>
                <a:ea typeface="Times New Roman" pitchFamily="18" charset="0"/>
                <a:cs typeface="Times New Roman" pitchFamily="18" charset="0"/>
              </a:rPr>
              <a:t>програму</a:t>
            </a:r>
            <a:r>
              <a:rPr lang="ru-RU" sz="2400" b="1" dirty="0">
                <a:solidFill>
                  <a:srgbClr val="000000"/>
                </a:solidFill>
                <a:ea typeface="Times New Roman" pitchFamily="18" charset="0"/>
                <a:cs typeface="Times New Roman" pitchFamily="18" charset="0"/>
              </a:rPr>
              <a:t> </a:t>
            </a:r>
            <a:r>
              <a:rPr lang="ru-RU" sz="2400" b="1" dirty="0" err="1">
                <a:solidFill>
                  <a:srgbClr val="000000"/>
                </a:solidFill>
                <a:ea typeface="Times New Roman" pitchFamily="18" charset="0"/>
                <a:cs typeface="Times New Roman" pitchFamily="18" charset="0"/>
              </a:rPr>
              <a:t>Кусаноне</a:t>
            </a:r>
            <a:r>
              <a:rPr lang="ru-RU" sz="2400" b="1" dirty="0">
                <a:solidFill>
                  <a:srgbClr val="000000"/>
                </a:solidFill>
                <a:ea typeface="Times New Roman" pitchFamily="18" charset="0"/>
                <a:cs typeface="Times New Roman" pitchFamily="18" charset="0"/>
              </a:rPr>
              <a:t>:</a:t>
            </a:r>
            <a:endParaRPr lang="ru-RU" sz="2400" b="1" dirty="0"/>
          </a:p>
          <a:p>
            <a:pPr algn="just" eaLnBrk="0" fontAlgn="base" hangingPunct="0">
              <a:spcBef>
                <a:spcPct val="0"/>
              </a:spcBef>
              <a:spcAft>
                <a:spcPct val="0"/>
              </a:spcAft>
              <a:buFontTx/>
              <a:buChar char="•"/>
            </a:pPr>
            <a:r>
              <a:rPr lang="uk-UA" sz="2400" b="1" dirty="0">
                <a:solidFill>
                  <a:srgbClr val="000000"/>
                </a:solidFill>
                <a:ea typeface="Times New Roman" pitchFamily="18" charset="0"/>
                <a:cs typeface="Times New Roman" pitchFamily="18" charset="0"/>
              </a:rPr>
              <a:t>«Забезпечення Амбулаторії загальної практики-сімейної медицини міста Бібрка КНП «ЦПМСД» Бібрської міської ради автомобілем підвищеної прохідності для медичного обслуговування населення на дому»;</a:t>
            </a:r>
            <a:endParaRPr lang="ru-RU" sz="2400" b="1" dirty="0"/>
          </a:p>
          <a:p>
            <a:pPr algn="just" eaLnBrk="0" fontAlgn="base" hangingPunct="0">
              <a:spcBef>
                <a:spcPct val="0"/>
              </a:spcBef>
              <a:spcAft>
                <a:spcPct val="0"/>
              </a:spcAft>
              <a:buFontTx/>
              <a:buChar char="•"/>
            </a:pPr>
            <a:r>
              <a:rPr lang="uk-UA" sz="2400" b="1" dirty="0">
                <a:solidFill>
                  <a:srgbClr val="000000"/>
                </a:solidFill>
                <a:ea typeface="Times New Roman" pitchFamily="18" charset="0"/>
                <a:cs typeface="Times New Roman" pitchFamily="18" charset="0"/>
              </a:rPr>
              <a:t>«Забезпечення Амбулаторії загальної практики-сімейної медицини села Романів  КНП «ЦПМСД» Бібрської міської ради автоматичним гематологічним аналізатором та напівавтоматичним аналізатором сечі».</a:t>
            </a:r>
            <a:endParaRPr lang="uk-UA" sz="2400" b="1" dirty="0"/>
          </a:p>
        </p:txBody>
      </p:sp>
    </p:spTree>
    <p:extLst>
      <p:ext uri="{BB962C8B-B14F-4D97-AF65-F5344CB8AC3E}">
        <p14:creationId xmlns:p14="http://schemas.microsoft.com/office/powerpoint/2010/main" val="32518008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5236" y="0"/>
            <a:ext cx="963718" cy="1214422"/>
          </a:xfrm>
          <a:prstGeom prst="rect">
            <a:avLst/>
          </a:prstGeom>
          <a:noFill/>
        </p:spPr>
      </p:pic>
      <p:sp>
        <p:nvSpPr>
          <p:cNvPr id="4" name="Прямоугольник 3"/>
          <p:cNvSpPr/>
          <p:nvPr/>
        </p:nvSpPr>
        <p:spPr>
          <a:xfrm>
            <a:off x="2595538" y="0"/>
            <a:ext cx="7715304" cy="892552"/>
          </a:xfrm>
          <a:prstGeom prst="rect">
            <a:avLst/>
          </a:prstGeom>
        </p:spPr>
        <p:txBody>
          <a:bodyPr wrap="square">
            <a:spAutoFit/>
          </a:bodyPr>
          <a:lstStyle/>
          <a:p>
            <a:pPr lvl="0" algn="ctr" fontAlgn="base">
              <a:spcBef>
                <a:spcPct val="0"/>
              </a:spcBef>
              <a:spcAft>
                <a:spcPct val="0"/>
              </a:spcAft>
            </a:pPr>
            <a:r>
              <a:rPr lang="ru-RU" sz="2600" b="1" dirty="0">
                <a:latin typeface="Calibri" pitchFamily="34" charset="0"/>
                <a:ea typeface="Calibri" pitchFamily="34" charset="0"/>
                <a:cs typeface="Times New Roman" pitchFamily="18" charset="0"/>
              </a:rPr>
              <a:t>КНП «Центр </a:t>
            </a:r>
            <a:r>
              <a:rPr lang="ru-RU" sz="2600" b="1" dirty="0" err="1">
                <a:latin typeface="Calibri" pitchFamily="34" charset="0"/>
                <a:ea typeface="Calibri" pitchFamily="34" charset="0"/>
                <a:cs typeface="Times New Roman" pitchFamily="18" charset="0"/>
              </a:rPr>
              <a:t>первинної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медико-санітарної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допомоги</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Бібрської</a:t>
            </a:r>
            <a:r>
              <a:rPr lang="ru-RU" sz="2600" b="1" dirty="0">
                <a:latin typeface="Calibri" pitchFamily="34" charset="0"/>
                <a:ea typeface="Calibri" pitchFamily="34" charset="0"/>
                <a:cs typeface="Times New Roman" pitchFamily="18" charset="0"/>
              </a:rPr>
              <a:t> </a:t>
            </a:r>
            <a:r>
              <a:rPr lang="ru-RU" sz="2600" b="1" dirty="0" err="1">
                <a:latin typeface="Calibri" pitchFamily="34" charset="0"/>
                <a:ea typeface="Calibri" pitchFamily="34" charset="0"/>
                <a:cs typeface="Times New Roman" pitchFamily="18" charset="0"/>
              </a:rPr>
              <a:t>міської</a:t>
            </a:r>
            <a:r>
              <a:rPr lang="ru-RU" sz="2600" b="1" dirty="0">
                <a:latin typeface="Calibri" pitchFamily="34" charset="0"/>
                <a:ea typeface="Calibri" pitchFamily="34" charset="0"/>
                <a:cs typeface="Times New Roman" pitchFamily="18" charset="0"/>
              </a:rPr>
              <a:t> ради</a:t>
            </a:r>
            <a:endParaRPr lang="ru-RU" sz="2600" dirty="0">
              <a:latin typeface="Arial" pitchFamily="34" charset="0"/>
            </a:endParaRPr>
          </a:p>
        </p:txBody>
      </p:sp>
      <p:pic>
        <p:nvPicPr>
          <p:cNvPr id="122882" name="Picture 2"/>
          <p:cNvPicPr>
            <a:picLocks noChangeAspect="1" noChangeArrowheads="1"/>
          </p:cNvPicPr>
          <p:nvPr/>
        </p:nvPicPr>
        <p:blipFill>
          <a:blip r:embed="rId3" cstate="print"/>
          <a:srcRect/>
          <a:stretch>
            <a:fillRect/>
          </a:stretch>
        </p:blipFill>
        <p:spPr bwMode="auto">
          <a:xfrm>
            <a:off x="4881553" y="1857365"/>
            <a:ext cx="6626823" cy="4687126"/>
          </a:xfrm>
          <a:prstGeom prst="rect">
            <a:avLst/>
          </a:prstGeom>
          <a:noFill/>
          <a:ln w="9525">
            <a:noFill/>
            <a:miter lim="800000"/>
            <a:headEnd/>
            <a:tailEnd/>
          </a:ln>
          <a:effectLst/>
        </p:spPr>
      </p:pic>
      <p:sp>
        <p:nvSpPr>
          <p:cNvPr id="7" name="Rectangle 1"/>
          <p:cNvSpPr>
            <a:spLocks noChangeArrowheads="1"/>
          </p:cNvSpPr>
          <p:nvPr/>
        </p:nvSpPr>
        <p:spPr bwMode="auto">
          <a:xfrm>
            <a:off x="215236" y="1214422"/>
            <a:ext cx="428628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200" b="1" dirty="0">
                <a:solidFill>
                  <a:srgbClr val="000000"/>
                </a:solidFill>
                <a:latin typeface="Calibri" pitchFamily="34" charset="0"/>
                <a:ea typeface="Times New Roman" pitchFamily="18" charset="0"/>
                <a:cs typeface="Times New Roman" pitchFamily="18" charset="0"/>
              </a:rPr>
              <a:t>КНП «Центр первинної медико-санітарної допомоги» Бібрської міської ради для </a:t>
            </a:r>
          </a:p>
          <a:p>
            <a:pPr algn="just" fontAlgn="base">
              <a:spcBef>
                <a:spcPct val="0"/>
              </a:spcBef>
              <a:spcAft>
                <a:spcPct val="0"/>
              </a:spcAft>
            </a:pPr>
            <a:r>
              <a:rPr lang="uk-UA" sz="2200" b="1" dirty="0" err="1">
                <a:solidFill>
                  <a:srgbClr val="000000"/>
                </a:solidFill>
                <a:latin typeface="Calibri" pitchFamily="34" charset="0"/>
                <a:ea typeface="Times New Roman" pitchFamily="18" charset="0"/>
                <a:cs typeface="Times New Roman" pitchFamily="18" charset="0"/>
              </a:rPr>
              <a:t>Свірзької</a:t>
            </a:r>
            <a:r>
              <a:rPr lang="uk-UA" sz="2200" b="1" dirty="0">
                <a:solidFill>
                  <a:srgbClr val="000000"/>
                </a:solidFill>
                <a:latin typeface="Calibri" pitchFamily="34" charset="0"/>
                <a:ea typeface="Times New Roman" pitchFamily="18" charset="0"/>
                <a:cs typeface="Times New Roman" pitchFamily="18" charset="0"/>
              </a:rPr>
              <a:t> та </a:t>
            </a:r>
          </a:p>
          <a:p>
            <a:pPr algn="just" fontAlgn="base">
              <a:spcBef>
                <a:spcPct val="0"/>
              </a:spcBef>
              <a:spcAft>
                <a:spcPct val="0"/>
              </a:spcAft>
            </a:pPr>
            <a:r>
              <a:rPr lang="uk-UA" sz="2200" b="1" dirty="0" err="1">
                <a:solidFill>
                  <a:srgbClr val="000000"/>
                </a:solidFill>
                <a:latin typeface="Calibri" pitchFamily="34" charset="0"/>
                <a:ea typeface="Times New Roman" pitchFamily="18" charset="0"/>
                <a:cs typeface="Times New Roman" pitchFamily="18" charset="0"/>
              </a:rPr>
              <a:t>Романівської</a:t>
            </a:r>
            <a:endParaRPr lang="uk-UA" sz="2200" b="1" dirty="0">
              <a:solidFill>
                <a:srgbClr val="000000"/>
              </a:solidFill>
              <a:latin typeface="Calibri" pitchFamily="34" charset="0"/>
              <a:ea typeface="Times New Roman" pitchFamily="18" charset="0"/>
              <a:cs typeface="Times New Roman" pitchFamily="18" charset="0"/>
            </a:endParaRPr>
          </a:p>
          <a:p>
            <a:pPr algn="just" fontAlgn="base">
              <a:spcBef>
                <a:spcPct val="0"/>
              </a:spcBef>
              <a:spcAft>
                <a:spcPct val="0"/>
              </a:spcAft>
            </a:pPr>
            <a:r>
              <a:rPr lang="uk-UA" sz="2200" b="1" dirty="0">
                <a:solidFill>
                  <a:srgbClr val="000000"/>
                </a:solidFill>
                <a:latin typeface="Calibri" pitchFamily="34" charset="0"/>
                <a:ea typeface="Times New Roman" pitchFamily="18" charset="0"/>
                <a:cs typeface="Times New Roman" pitchFamily="18" charset="0"/>
              </a:rPr>
              <a:t> амбулаторій отримало</a:t>
            </a:r>
          </a:p>
          <a:p>
            <a:pPr algn="just" fontAlgn="base">
              <a:spcBef>
                <a:spcPct val="0"/>
              </a:spcBef>
              <a:spcAft>
                <a:spcPct val="0"/>
              </a:spcAft>
            </a:pPr>
            <a:r>
              <a:rPr lang="uk-UA" sz="2200" b="1" dirty="0">
                <a:solidFill>
                  <a:srgbClr val="000000"/>
                </a:solidFill>
                <a:latin typeface="Calibri" pitchFamily="34" charset="0"/>
                <a:ea typeface="Times New Roman" pitchFamily="18" charset="0"/>
                <a:cs typeface="Times New Roman" pitchFamily="18" charset="0"/>
              </a:rPr>
              <a:t> від ЛОДА два авто</a:t>
            </a:r>
          </a:p>
          <a:p>
            <a:pPr fontAlgn="base">
              <a:spcBef>
                <a:spcPct val="0"/>
              </a:spcBef>
              <a:spcAft>
                <a:spcPct val="0"/>
              </a:spcAft>
            </a:pPr>
            <a:r>
              <a:rPr lang="uk-UA" sz="2200" b="1" dirty="0">
                <a:solidFill>
                  <a:srgbClr val="000000"/>
                </a:solidFill>
                <a:latin typeface="Calibri" pitchFamily="34" charset="0"/>
                <a:ea typeface="Times New Roman" pitchFamily="18" charset="0"/>
                <a:cs typeface="Times New Roman" pitchFamily="18" charset="0"/>
              </a:rPr>
              <a:t> підвищеної прохідності з програми «Забезпечення сільських лікарських амбулаторій автомобілями».</a:t>
            </a:r>
          </a:p>
          <a:p>
            <a:pPr fontAlgn="base">
              <a:spcBef>
                <a:spcPct val="0"/>
              </a:spcBef>
              <a:spcAft>
                <a:spcPct val="0"/>
              </a:spcAft>
            </a:pPr>
            <a:r>
              <a:rPr lang="uk-UA" sz="2200" b="1" dirty="0">
                <a:solidFill>
                  <a:srgbClr val="000000"/>
                </a:solidFill>
                <a:latin typeface="Calibri" pitchFamily="34" charset="0"/>
                <a:ea typeface="Times New Roman" pitchFamily="18" charset="0"/>
                <a:cs typeface="Times New Roman" pitchFamily="18" charset="0"/>
              </a:rPr>
              <a:t> </a:t>
            </a:r>
            <a:r>
              <a:rPr lang="ru-RU" sz="2200" b="1" dirty="0">
                <a:solidFill>
                  <a:srgbClr val="000000"/>
                </a:solidFill>
                <a:latin typeface="Calibri" pitchFamily="34" charset="0"/>
                <a:ea typeface="Times New Roman" pitchFamily="18" charset="0"/>
                <a:cs typeface="Times New Roman" pitchFamily="18" charset="0"/>
              </a:rPr>
              <a:t>На </a:t>
            </a:r>
            <a:r>
              <a:rPr lang="ru-RU" sz="2200" b="1" dirty="0" err="1">
                <a:solidFill>
                  <a:srgbClr val="000000"/>
                </a:solidFill>
                <a:latin typeface="Calibri" pitchFamily="34" charset="0"/>
                <a:ea typeface="Times New Roman" pitchFamily="18" charset="0"/>
                <a:cs typeface="Times New Roman" pitchFamily="18" charset="0"/>
              </a:rPr>
              <a:t>сьогоднішній</a:t>
            </a:r>
            <a:r>
              <a:rPr lang="ru-RU" sz="2200" b="1" dirty="0">
                <a:solidFill>
                  <a:srgbClr val="000000"/>
                </a:solidFill>
                <a:latin typeface="Calibri" pitchFamily="34" charset="0"/>
                <a:ea typeface="Times New Roman" pitchFamily="18" charset="0"/>
                <a:cs typeface="Times New Roman" pitchFamily="18" charset="0"/>
              </a:rPr>
              <a:t> день </a:t>
            </a:r>
            <a:r>
              <a:rPr lang="ru-RU" sz="2200" b="1" dirty="0" err="1">
                <a:solidFill>
                  <a:srgbClr val="000000"/>
                </a:solidFill>
                <a:latin typeface="Calibri" pitchFamily="34" charset="0"/>
                <a:ea typeface="Times New Roman" pitchFamily="18" charset="0"/>
                <a:cs typeface="Times New Roman" pitchFamily="18" charset="0"/>
              </a:rPr>
              <a:t>автомобілі</a:t>
            </a:r>
            <a:r>
              <a:rPr lang="ru-RU" sz="2200" b="1" dirty="0">
                <a:solidFill>
                  <a:srgbClr val="000000"/>
                </a:solidFill>
                <a:latin typeface="Calibri" pitchFamily="34" charset="0"/>
                <a:ea typeface="Times New Roman" pitchFamily="18" charset="0"/>
                <a:cs typeface="Times New Roman" pitchFamily="18" charset="0"/>
              </a:rPr>
              <a:t> </a:t>
            </a:r>
            <a:r>
              <a:rPr lang="ru-RU" sz="2200" b="1" dirty="0" err="1">
                <a:solidFill>
                  <a:srgbClr val="000000"/>
                </a:solidFill>
                <a:latin typeface="Calibri" pitchFamily="34" charset="0"/>
                <a:ea typeface="Times New Roman" pitchFamily="18" charset="0"/>
                <a:cs typeface="Times New Roman" pitchFamily="18" charset="0"/>
              </a:rPr>
              <a:t>повністю</a:t>
            </a:r>
            <a:r>
              <a:rPr lang="ru-RU" sz="2200" b="1" dirty="0">
                <a:solidFill>
                  <a:srgbClr val="000000"/>
                </a:solidFill>
                <a:latin typeface="Calibri" pitchFamily="34" charset="0"/>
                <a:ea typeface="Times New Roman" pitchFamily="18" charset="0"/>
                <a:cs typeface="Times New Roman" pitchFamily="18" charset="0"/>
              </a:rPr>
              <a:t> </a:t>
            </a:r>
            <a:r>
              <a:rPr lang="ru-RU" sz="2200" b="1" dirty="0" err="1">
                <a:solidFill>
                  <a:srgbClr val="000000"/>
                </a:solidFill>
                <a:latin typeface="Calibri" pitchFamily="34" charset="0"/>
                <a:ea typeface="Times New Roman" pitchFamily="18" charset="0"/>
                <a:cs typeface="Times New Roman" pitchFamily="18" charset="0"/>
              </a:rPr>
              <a:t>оснащені</a:t>
            </a:r>
            <a:r>
              <a:rPr lang="ru-RU" sz="2200" b="1" dirty="0">
                <a:solidFill>
                  <a:srgbClr val="000000"/>
                </a:solidFill>
                <a:latin typeface="Calibri" pitchFamily="34" charset="0"/>
                <a:ea typeface="Times New Roman" pitchFamily="18" charset="0"/>
                <a:cs typeface="Times New Roman" pitchFamily="18" charset="0"/>
              </a:rPr>
              <a:t> аптечками, </a:t>
            </a:r>
            <a:r>
              <a:rPr lang="ru-RU" sz="2200" b="1" dirty="0" err="1">
                <a:solidFill>
                  <a:srgbClr val="000000"/>
                </a:solidFill>
                <a:latin typeface="Calibri" pitchFamily="34" charset="0"/>
                <a:ea typeface="Times New Roman" pitchFamily="18" charset="0"/>
                <a:cs typeface="Times New Roman" pitchFamily="18" charset="0"/>
              </a:rPr>
              <a:t>вогнегасниками</a:t>
            </a:r>
            <a:r>
              <a:rPr lang="ru-RU" sz="2200" b="1" dirty="0">
                <a:solidFill>
                  <a:srgbClr val="000000"/>
                </a:solidFill>
                <a:latin typeface="Calibri" pitchFamily="34" charset="0"/>
                <a:ea typeface="Times New Roman" pitchFamily="18" charset="0"/>
                <a:cs typeface="Times New Roman" pitchFamily="18" charset="0"/>
              </a:rPr>
              <a:t>, жилетами, </a:t>
            </a:r>
            <a:r>
              <a:rPr lang="ru-RU" sz="2200" b="1" dirty="0" err="1">
                <a:solidFill>
                  <a:srgbClr val="000000"/>
                </a:solidFill>
                <a:latin typeface="Calibri" pitchFamily="34" charset="0"/>
                <a:ea typeface="Times New Roman" pitchFamily="18" charset="0"/>
                <a:cs typeface="Times New Roman" pitchFamily="18" charset="0"/>
              </a:rPr>
              <a:t>аварійними</a:t>
            </a:r>
            <a:r>
              <a:rPr lang="ru-RU" sz="2200" b="1" dirty="0">
                <a:solidFill>
                  <a:srgbClr val="000000"/>
                </a:solidFill>
                <a:latin typeface="Calibri" pitchFamily="34" charset="0"/>
                <a:ea typeface="Times New Roman" pitchFamily="18" charset="0"/>
                <a:cs typeface="Times New Roman" pitchFamily="18" charset="0"/>
              </a:rPr>
              <a:t> знаками та </a:t>
            </a:r>
            <a:r>
              <a:rPr lang="ru-RU" sz="2200" b="1" dirty="0" err="1">
                <a:solidFill>
                  <a:srgbClr val="000000"/>
                </a:solidFill>
                <a:latin typeface="Calibri" pitchFamily="34" charset="0"/>
                <a:ea typeface="Times New Roman" pitchFamily="18" charset="0"/>
                <a:cs typeface="Times New Roman" pitchFamily="18" charset="0"/>
              </a:rPr>
              <a:t>зимовими</a:t>
            </a:r>
            <a:r>
              <a:rPr lang="ru-RU" sz="2200" b="1" dirty="0">
                <a:solidFill>
                  <a:srgbClr val="000000"/>
                </a:solidFill>
                <a:latin typeface="Calibri" pitchFamily="34" charset="0"/>
                <a:ea typeface="Times New Roman" pitchFamily="18" charset="0"/>
                <a:cs typeface="Times New Roman" pitchFamily="18" charset="0"/>
              </a:rPr>
              <a:t> колесами.</a:t>
            </a:r>
            <a:endParaRPr lang="ru-RU" sz="2200" b="1" dirty="0">
              <a:latin typeface="Arial" pitchFamily="34" charset="0"/>
            </a:endParaRPr>
          </a:p>
        </p:txBody>
      </p:sp>
    </p:spTree>
    <p:extLst>
      <p:ext uri="{BB962C8B-B14F-4D97-AF65-F5344CB8AC3E}">
        <p14:creationId xmlns:p14="http://schemas.microsoft.com/office/powerpoint/2010/main" val="35264857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142976" y="1214422"/>
            <a:ext cx="10260898" cy="5290349"/>
          </a:xfrm>
          <a:prstGeom prst="rect">
            <a:avLst/>
          </a:prstGeom>
          <a:noFill/>
          <a:ln w="9525">
            <a:noFill/>
            <a:miter lim="800000"/>
            <a:headEnd/>
            <a:tailEnd/>
          </a:ln>
          <a:effectLst/>
        </p:spPr>
      </p:pic>
      <p:sp>
        <p:nvSpPr>
          <p:cNvPr id="3" name="Прямокутник 2"/>
          <p:cNvSpPr/>
          <p:nvPr/>
        </p:nvSpPr>
        <p:spPr>
          <a:xfrm>
            <a:off x="1737360" y="166692"/>
            <a:ext cx="9797143" cy="800219"/>
          </a:xfrm>
          <a:prstGeom prst="rect">
            <a:avLst/>
          </a:prstGeom>
        </p:spPr>
        <p:txBody>
          <a:bodyPr wrap="square">
            <a:spAutoFit/>
          </a:bodyPr>
          <a:lstStyle/>
          <a:p>
            <a:r>
              <a:rPr lang="uk-UA" sz="2300" b="1" dirty="0">
                <a:solidFill>
                  <a:srgbClr val="FF0000"/>
                </a:solidFill>
                <a:latin typeface="Times New Roman" panose="02020603050405020304" pitchFamily="18" charset="0"/>
                <a:ea typeface="Calibri" panose="020F0502020204030204" pitchFamily="34" charset="0"/>
              </a:rPr>
              <a:t>Комунальний заклад «Центр надання соціальних послуг» </a:t>
            </a:r>
            <a:r>
              <a:rPr lang="uk-UA" sz="2300" b="1" dirty="0" err="1">
                <a:solidFill>
                  <a:srgbClr val="FF0000"/>
                </a:solidFill>
                <a:latin typeface="Times New Roman" panose="02020603050405020304" pitchFamily="18" charset="0"/>
                <a:ea typeface="Calibri" panose="020F0502020204030204" pitchFamily="34" charset="0"/>
              </a:rPr>
              <a:t>Бібрської</a:t>
            </a:r>
            <a:r>
              <a:rPr lang="uk-UA" sz="2300" b="1" dirty="0">
                <a:solidFill>
                  <a:srgbClr val="FF0000"/>
                </a:solidFill>
                <a:latin typeface="Times New Roman" panose="02020603050405020304" pitchFamily="18" charset="0"/>
                <a:ea typeface="Calibri" panose="020F0502020204030204" pitchFamily="34" charset="0"/>
              </a:rPr>
              <a:t> міської ради</a:t>
            </a:r>
            <a:endParaRPr lang="uk-UA" sz="2300" dirty="0">
              <a:solidFill>
                <a:srgbClr val="FF0000"/>
              </a:solidFill>
            </a:endParaRPr>
          </a:p>
        </p:txBody>
      </p:sp>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215236" y="0"/>
            <a:ext cx="963718" cy="1214422"/>
          </a:xfrm>
          <a:prstGeom prst="rect">
            <a:avLst/>
          </a:prstGeom>
          <a:noFill/>
        </p:spPr>
      </p:pic>
      <p:sp>
        <p:nvSpPr>
          <p:cNvPr id="5" name="Прямокутник 4"/>
          <p:cNvSpPr/>
          <p:nvPr/>
        </p:nvSpPr>
        <p:spPr>
          <a:xfrm>
            <a:off x="457200" y="1653911"/>
            <a:ext cx="11077303" cy="5131148"/>
          </a:xfrm>
          <a:prstGeom prst="rect">
            <a:avLst/>
          </a:prstGeom>
        </p:spPr>
        <p:txBody>
          <a:bodyPr wrap="square">
            <a:spAutoFit/>
          </a:bodyPr>
          <a:lstStyle/>
          <a:p>
            <a:pPr algn="just">
              <a:lnSpc>
                <a:spcPct val="120000"/>
              </a:lnSpc>
              <a:spcAft>
                <a:spcPts val="700"/>
              </a:spcAft>
            </a:pPr>
            <a:r>
              <a:rPr lang="uk-UA" sz="2400" b="1" kern="150" dirty="0" smtClean="0">
                <a:solidFill>
                  <a:srgbClr val="002060"/>
                </a:solidFill>
                <a:latin typeface="Times New Roman" panose="02020603050405020304" pitchFamily="18" charset="0"/>
                <a:ea typeface="Arial Unicode MS"/>
                <a:cs typeface="Mangal"/>
              </a:rPr>
              <a:t>Згідно з рішенням сесії </a:t>
            </a:r>
            <a:r>
              <a:rPr lang="uk-UA" sz="2400" b="1" kern="150" dirty="0" err="1" smtClean="0">
                <a:solidFill>
                  <a:srgbClr val="002060"/>
                </a:solidFill>
                <a:latin typeface="Times New Roman" panose="02020603050405020304" pitchFamily="18" charset="0"/>
                <a:ea typeface="Arial Unicode MS"/>
                <a:cs typeface="Mangal"/>
              </a:rPr>
              <a:t>Бібрської</a:t>
            </a:r>
            <a:r>
              <a:rPr lang="uk-UA" sz="2400" b="1" kern="150" dirty="0" smtClean="0">
                <a:solidFill>
                  <a:srgbClr val="002060"/>
                </a:solidFill>
                <a:latin typeface="Times New Roman" panose="02020603050405020304" pitchFamily="18" charset="0"/>
                <a:ea typeface="Arial Unicode MS"/>
                <a:cs typeface="Mangal"/>
              </a:rPr>
              <a:t> міської ради від 15.11.2019 р. №1156 був створений Комунальний заклад “Центр надання соціальних послуг”. </a:t>
            </a:r>
            <a:endParaRPr lang="uk-UA" sz="2400" b="1" kern="150" dirty="0" smtClean="0">
              <a:solidFill>
                <a:srgbClr val="002060"/>
              </a:solidFill>
              <a:latin typeface="Liberation Serif" panose="02020603050405020304" pitchFamily="18" charset="0"/>
              <a:ea typeface="SimSun" panose="02010600030101010101" pitchFamily="2" charset="-122"/>
              <a:cs typeface="Mangal"/>
            </a:endParaRPr>
          </a:p>
          <a:p>
            <a:r>
              <a:rPr lang="uk-UA" sz="2400" b="1" dirty="0" smtClean="0">
                <a:solidFill>
                  <a:srgbClr val="002060"/>
                </a:solidFill>
                <a:latin typeface="Times New Roman" panose="02020603050405020304" pitchFamily="18" charset="0"/>
                <a:ea typeface="Arial Unicode MS"/>
              </a:rPr>
              <a:t>	У КЗ ЦНСП </a:t>
            </a:r>
            <a:r>
              <a:rPr lang="uk-UA" sz="2400" b="1" dirty="0" err="1" smtClean="0">
                <a:solidFill>
                  <a:srgbClr val="002060"/>
                </a:solidFill>
                <a:latin typeface="Times New Roman" panose="02020603050405020304" pitchFamily="18" charset="0"/>
                <a:ea typeface="Arial Unicode MS"/>
              </a:rPr>
              <a:t>Бібрської</a:t>
            </a:r>
            <a:r>
              <a:rPr lang="uk-UA" sz="2400" b="1" dirty="0" smtClean="0">
                <a:solidFill>
                  <a:srgbClr val="002060"/>
                </a:solidFill>
                <a:latin typeface="Times New Roman" panose="02020603050405020304" pitchFamily="18" charset="0"/>
                <a:ea typeface="Arial Unicode MS"/>
              </a:rPr>
              <a:t> міської ради з 02.01.2020 р. почав функціонувати структурний підрозділ - відділення соціальної допомоги вдома, у якому на обслуговуванні на даний час перебуває 111 підопічний (у місті </a:t>
            </a:r>
            <a:r>
              <a:rPr lang="uk-UA" sz="2400" b="1" dirty="0" err="1" smtClean="0">
                <a:solidFill>
                  <a:srgbClr val="002060"/>
                </a:solidFill>
                <a:latin typeface="Times New Roman" panose="02020603050405020304" pitchFamily="18" charset="0"/>
                <a:ea typeface="Arial Unicode MS"/>
              </a:rPr>
              <a:t>Бібрці</a:t>
            </a:r>
            <a:r>
              <a:rPr lang="uk-UA" sz="2400" b="1" dirty="0" smtClean="0">
                <a:solidFill>
                  <a:srgbClr val="002060"/>
                </a:solidFill>
                <a:latin typeface="Times New Roman" panose="02020603050405020304" pitchFamily="18" charset="0"/>
                <a:ea typeface="Arial Unicode MS"/>
              </a:rPr>
              <a:t> - 22 особи та у  сільській місцевості — 79),  яких обслуговують 11 соціальних робітників, з них по місту — 2 та по сільській місцевості — 9.  Відділення соціальної допомоги вдома протягом року  надало 25862 послуг та здійснило 9530 відвідувань. Навантаження на 1 соціального робітника  – 10 осіб. На кожного громадянина, що перебуває на обслуговуванні у відділенні, ведеться особова справа, у якій відповідно до Постанови та Державного стандарту містяться документи, що підтверджують його право на отримання соціальних послуг.</a:t>
            </a:r>
            <a:endParaRPr lang="uk-UA" sz="2400" b="1" dirty="0">
              <a:solidFill>
                <a:srgbClr val="002060"/>
              </a:solidFill>
            </a:endParaRPr>
          </a:p>
        </p:txBody>
      </p:sp>
    </p:spTree>
    <p:extLst>
      <p:ext uri="{BB962C8B-B14F-4D97-AF65-F5344CB8AC3E}">
        <p14:creationId xmlns:p14="http://schemas.microsoft.com/office/powerpoint/2010/main" val="1909809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959294" y="1155896"/>
            <a:ext cx="10260898" cy="5290349"/>
          </a:xfrm>
          <a:prstGeom prst="rect">
            <a:avLst/>
          </a:prstGeom>
          <a:noFill/>
          <a:ln w="9525">
            <a:noFill/>
            <a:miter lim="800000"/>
            <a:headEnd/>
            <a:tailEnd/>
          </a:ln>
          <a:effectLst/>
        </p:spPr>
      </p:pic>
      <p:sp>
        <p:nvSpPr>
          <p:cNvPr id="4" name="Прямокутник 3"/>
          <p:cNvSpPr/>
          <p:nvPr/>
        </p:nvSpPr>
        <p:spPr>
          <a:xfrm>
            <a:off x="1907177" y="0"/>
            <a:ext cx="9836332" cy="800219"/>
          </a:xfrm>
          <a:prstGeom prst="rect">
            <a:avLst/>
          </a:prstGeom>
        </p:spPr>
        <p:txBody>
          <a:bodyPr wrap="square">
            <a:spAutoFit/>
          </a:bodyPr>
          <a:lstStyle/>
          <a:p>
            <a:r>
              <a:rPr lang="uk-UA" sz="2300" b="1" dirty="0">
                <a:solidFill>
                  <a:srgbClr val="FF0000"/>
                </a:solidFill>
                <a:latin typeface="Times New Roman" panose="02020603050405020304" pitchFamily="18" charset="0"/>
                <a:ea typeface="Calibri" panose="020F0502020204030204" pitchFamily="34" charset="0"/>
              </a:rPr>
              <a:t>Комунальний заклад «Центр надання соціальних послуг» </a:t>
            </a:r>
            <a:r>
              <a:rPr lang="uk-UA" sz="2300" b="1" dirty="0" err="1">
                <a:solidFill>
                  <a:srgbClr val="FF0000"/>
                </a:solidFill>
                <a:latin typeface="Times New Roman" panose="02020603050405020304" pitchFamily="18" charset="0"/>
                <a:ea typeface="Calibri" panose="020F0502020204030204" pitchFamily="34" charset="0"/>
              </a:rPr>
              <a:t>Бібрської</a:t>
            </a:r>
            <a:r>
              <a:rPr lang="uk-UA" sz="2300" b="1" dirty="0">
                <a:solidFill>
                  <a:srgbClr val="FF0000"/>
                </a:solidFill>
                <a:latin typeface="Times New Roman" panose="02020603050405020304" pitchFamily="18" charset="0"/>
                <a:ea typeface="Calibri" panose="020F0502020204030204" pitchFamily="34" charset="0"/>
              </a:rPr>
              <a:t> міської ради</a:t>
            </a:r>
            <a:endParaRPr lang="uk-UA" sz="2300" dirty="0">
              <a:solidFill>
                <a:srgbClr val="FF0000"/>
              </a:solidFill>
            </a:endParaRPr>
          </a:p>
        </p:txBody>
      </p:sp>
      <p:pic>
        <p:nvPicPr>
          <p:cNvPr id="5"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215236" y="0"/>
            <a:ext cx="963718" cy="1214422"/>
          </a:xfrm>
          <a:prstGeom prst="rect">
            <a:avLst/>
          </a:prstGeom>
          <a:noFill/>
        </p:spPr>
      </p:pic>
      <p:sp>
        <p:nvSpPr>
          <p:cNvPr id="8" name="Прямокутник 7"/>
          <p:cNvSpPr/>
          <p:nvPr/>
        </p:nvSpPr>
        <p:spPr>
          <a:xfrm>
            <a:off x="959294" y="917073"/>
            <a:ext cx="10159606" cy="5839034"/>
          </a:xfrm>
          <a:prstGeom prst="rect">
            <a:avLst/>
          </a:prstGeom>
        </p:spPr>
        <p:txBody>
          <a:bodyPr wrap="square">
            <a:spAutoFit/>
          </a:bodyPr>
          <a:lstStyle/>
          <a:p>
            <a:pPr algn="just">
              <a:lnSpc>
                <a:spcPct val="120000"/>
              </a:lnSpc>
              <a:spcAft>
                <a:spcPts val="700"/>
              </a:spcAft>
            </a:pPr>
            <a:r>
              <a:rPr lang="uk-UA" sz="2400" b="1" kern="150" dirty="0">
                <a:solidFill>
                  <a:srgbClr val="002060"/>
                </a:solidFill>
                <a:latin typeface="Times New Roman" panose="02020603050405020304" pitchFamily="18" charset="0"/>
                <a:ea typeface="Arial Unicode MS"/>
                <a:cs typeface="Mangal"/>
              </a:rPr>
              <a:t> </a:t>
            </a:r>
            <a:r>
              <a:rPr lang="uk-UA" sz="2200" b="1" kern="150" dirty="0">
                <a:solidFill>
                  <a:srgbClr val="002060"/>
                </a:solidFill>
                <a:latin typeface="Times New Roman" panose="02020603050405020304" pitchFamily="18" charset="0"/>
                <a:ea typeface="Arial Unicode MS"/>
                <a:cs typeface="Mangal"/>
              </a:rPr>
              <a:t>Проведено 16 перевірок роботи соціальних робітників щодо якості надання соціальних послуг та складено відповідні довідки. Проведено 9 виробничих нарад по відділенню соціальної допомоги вдома, на яких підбито підсумки про виконану роботу відділення, про трудову та виконавчу дисципліну робітників, та два зібрання зборів трудового колективу, на яких було затверджено Правила внутрішнього трудового розпорядку й Колективний договір. Завдяки благодійникам усіх працівників і підопічних закладу забезпечено масками та дезінфікуючими засобами, гумовими рукавичками.</a:t>
            </a:r>
            <a:endParaRPr lang="uk-UA" sz="2200" b="1" kern="150" dirty="0">
              <a:solidFill>
                <a:srgbClr val="002060"/>
              </a:solidFill>
              <a:latin typeface="Liberation Serif" panose="02020603050405020304" pitchFamily="18" charset="0"/>
              <a:ea typeface="SimSun" panose="02010600030101010101" pitchFamily="2" charset="-122"/>
              <a:cs typeface="Mangal"/>
            </a:endParaRPr>
          </a:p>
          <a:p>
            <a:pPr algn="just">
              <a:spcAft>
                <a:spcPts val="0"/>
              </a:spcAft>
            </a:pPr>
            <a:r>
              <a:rPr lang="uk-UA" sz="2200" b="1" kern="150" dirty="0">
                <a:solidFill>
                  <a:srgbClr val="002060"/>
                </a:solidFill>
                <a:latin typeface="Times New Roman" panose="02020603050405020304" pitchFamily="18" charset="0"/>
                <a:ea typeface="SimSun" panose="02010600030101010101" pitchFamily="2" charset="-122"/>
                <a:cs typeface="Mangal"/>
              </a:rPr>
              <a:t>	Протягом жовтня — листопада 2020 року соціальні робітники оформили  субсидії на оплату житлово - комунальних послуг та довели до відома одиноких </a:t>
            </a:r>
            <a:r>
              <a:rPr lang="uk-UA" sz="2200" b="1" kern="150" dirty="0">
                <a:solidFill>
                  <a:srgbClr val="002060"/>
                </a:solidFill>
                <a:latin typeface="Times New Roman" panose="02020603050405020304" pitchFamily="18" charset="0"/>
                <a:ea typeface="Arial Unicode MS"/>
                <a:cs typeface="Mangal"/>
              </a:rPr>
              <a:t>суми, які вони повинні одержати, оскільки все проходить в готівковому вигляді. Протягом цього ж періоду працівники відділення соціальної допомоги вдома  зареєстрували одиноких пенсіонерів, які мають понад  80 років, котрі потребують постійного стороннього догляду, на щомісячну допомогу на догляд.</a:t>
            </a:r>
            <a:endParaRPr lang="uk-UA" sz="2200" b="1" dirty="0">
              <a:solidFill>
                <a:srgbClr val="002060"/>
              </a:solidFill>
            </a:endParaRPr>
          </a:p>
        </p:txBody>
      </p:sp>
    </p:spTree>
    <p:extLst>
      <p:ext uri="{BB962C8B-B14F-4D97-AF65-F5344CB8AC3E}">
        <p14:creationId xmlns:p14="http://schemas.microsoft.com/office/powerpoint/2010/main" val="4018608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400594" y="214306"/>
            <a:ext cx="963718" cy="1214422"/>
          </a:xfrm>
          <a:prstGeom prst="rect">
            <a:avLst/>
          </a:prstGeom>
          <a:noFill/>
        </p:spPr>
      </p:pic>
      <p:sp>
        <p:nvSpPr>
          <p:cNvPr id="4" name="Заголовок 1"/>
          <p:cNvSpPr txBox="1">
            <a:spLocks/>
          </p:cNvSpPr>
          <p:nvPr/>
        </p:nvSpPr>
        <p:spPr>
          <a:xfrm>
            <a:off x="1593410" y="285728"/>
            <a:ext cx="8803100" cy="1143000"/>
          </a:xfrm>
          <a:prstGeom prst="rect">
            <a:avLst/>
          </a:prstGeom>
        </p:spPr>
        <p:txBody>
          <a:bodyPr>
            <a:normAutofit fontScale="25000" lnSpcReduction="20000"/>
          </a:bodyPr>
          <a:lstStyle/>
          <a:p>
            <a:pPr algn="ctr">
              <a:spcBef>
                <a:spcPct val="0"/>
              </a:spcBef>
              <a:defRPr/>
            </a:pPr>
            <a:r>
              <a:rPr lang="uk-UA" sz="4000" b="1" dirty="0">
                <a:latin typeface="+mj-lt"/>
                <a:ea typeface="+mj-ea"/>
                <a:cs typeface="+mj-cs"/>
              </a:rPr>
              <a:t/>
            </a:r>
            <a:br>
              <a:rPr lang="uk-UA" sz="4000" b="1" dirty="0">
                <a:latin typeface="+mj-lt"/>
                <a:ea typeface="+mj-ea"/>
                <a:cs typeface="+mj-cs"/>
              </a:rPr>
            </a:br>
            <a:r>
              <a:rPr lang="uk-UA" sz="4000" b="1" dirty="0">
                <a:solidFill>
                  <a:schemeClr val="accent5"/>
                </a:solidFill>
                <a:latin typeface="+mj-lt"/>
                <a:ea typeface="+mj-ea"/>
                <a:cs typeface="+mj-cs"/>
              </a:rPr>
              <a:t/>
            </a:r>
            <a:br>
              <a:rPr lang="uk-UA" sz="4000" b="1" dirty="0">
                <a:solidFill>
                  <a:schemeClr val="accent5"/>
                </a:solidFill>
                <a:latin typeface="+mj-lt"/>
                <a:ea typeface="+mj-ea"/>
                <a:cs typeface="+mj-cs"/>
              </a:rPr>
            </a:br>
            <a:r>
              <a:rPr lang="uk-UA" sz="4000" b="1" dirty="0">
                <a:solidFill>
                  <a:schemeClr val="accent5"/>
                </a:solidFill>
                <a:latin typeface="+mj-lt"/>
                <a:ea typeface="+mj-ea"/>
                <a:cs typeface="+mj-cs"/>
              </a:rPr>
              <a:t/>
            </a:r>
            <a:br>
              <a:rPr lang="uk-UA" sz="4000" b="1" dirty="0">
                <a:solidFill>
                  <a:schemeClr val="accent5"/>
                </a:solidFill>
                <a:latin typeface="+mj-lt"/>
                <a:ea typeface="+mj-ea"/>
                <a:cs typeface="+mj-cs"/>
              </a:rPr>
            </a:br>
            <a:r>
              <a:rPr lang="uk-UA" sz="10400" b="1" dirty="0">
                <a:solidFill>
                  <a:schemeClr val="accent5"/>
                </a:solidFill>
                <a:latin typeface="+mj-lt"/>
                <a:ea typeface="+mj-ea"/>
                <a:cs typeface="+mj-cs"/>
              </a:rPr>
              <a:t>Інформаційна робота міської ради:</a:t>
            </a:r>
            <a:r>
              <a:rPr lang="ru-RU" sz="10400" dirty="0">
                <a:solidFill>
                  <a:schemeClr val="accent5"/>
                </a:solidFill>
                <a:latin typeface="+mj-lt"/>
                <a:ea typeface="+mj-ea"/>
                <a:cs typeface="+mj-cs"/>
              </a:rPr>
              <a:t/>
            </a:r>
            <a:br>
              <a:rPr lang="ru-RU" sz="10400" dirty="0">
                <a:solidFill>
                  <a:schemeClr val="accent5"/>
                </a:solidFill>
                <a:latin typeface="+mj-lt"/>
                <a:ea typeface="+mj-ea"/>
                <a:cs typeface="+mj-cs"/>
              </a:rPr>
            </a:br>
            <a:r>
              <a:rPr lang="uk-UA" sz="10400" b="1" dirty="0">
                <a:solidFill>
                  <a:schemeClr val="accent5"/>
                </a:solidFill>
                <a:latin typeface="+mj-lt"/>
                <a:ea typeface="+mj-ea"/>
                <a:cs typeface="+mj-cs"/>
              </a:rPr>
              <a:t>доступ до публічної інформації, висвітлення діяльності</a:t>
            </a:r>
            <a:r>
              <a:rPr lang="ru-RU" sz="10400" dirty="0">
                <a:latin typeface="+mj-lt"/>
                <a:ea typeface="+mj-ea"/>
                <a:cs typeface="+mj-cs"/>
              </a:rPr>
              <a:t/>
            </a:r>
            <a:br>
              <a:rPr lang="ru-RU" sz="10400" dirty="0">
                <a:latin typeface="+mj-lt"/>
                <a:ea typeface="+mj-ea"/>
                <a:cs typeface="+mj-cs"/>
              </a:rPr>
            </a:br>
            <a:r>
              <a:rPr lang="uk-UA" sz="10400" dirty="0">
                <a:latin typeface="+mj-lt"/>
                <a:ea typeface="+mj-ea"/>
                <a:cs typeface="+mj-cs"/>
              </a:rPr>
              <a:t> </a:t>
            </a:r>
            <a:r>
              <a:rPr lang="ru-RU" sz="10400" dirty="0">
                <a:latin typeface="+mj-lt"/>
                <a:ea typeface="+mj-ea"/>
                <a:cs typeface="+mj-cs"/>
              </a:rPr>
              <a:t/>
            </a:r>
            <a:br>
              <a:rPr lang="ru-RU" sz="10400" dirty="0">
                <a:latin typeface="+mj-lt"/>
                <a:ea typeface="+mj-ea"/>
                <a:cs typeface="+mj-cs"/>
              </a:rPr>
            </a:br>
            <a:endParaRPr lang="ru-RU" sz="10400" dirty="0">
              <a:latin typeface="+mj-lt"/>
              <a:ea typeface="+mj-ea"/>
              <a:cs typeface="+mj-cs"/>
            </a:endParaRPr>
          </a:p>
        </p:txBody>
      </p:sp>
      <p:sp>
        <p:nvSpPr>
          <p:cNvPr id="2" name="Прямокутник 1"/>
          <p:cNvSpPr/>
          <p:nvPr/>
        </p:nvSpPr>
        <p:spPr>
          <a:xfrm>
            <a:off x="814812" y="1772817"/>
            <a:ext cx="10909426" cy="2084673"/>
          </a:xfrm>
          <a:prstGeom prst="rect">
            <a:avLst/>
          </a:prstGeom>
        </p:spPr>
        <p:txBody>
          <a:bodyPr wrap="square">
            <a:spAutoFit/>
          </a:bodyPr>
          <a:lstStyle/>
          <a:p>
            <a:pPr>
              <a:lnSpc>
                <a:spcPct val="107000"/>
              </a:lnSpc>
              <a:spcAft>
                <a:spcPts val="800"/>
              </a:spcAft>
            </a:pPr>
            <a:r>
              <a:rPr lang="uk-UA"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Із метою забезпечення виконання Закону України «Про доступ до публічної інформації» з початку 2019 року донині діє офіційний сайт </a:t>
            </a:r>
            <a:r>
              <a:rPr lang="uk-UA" sz="2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міської ради </a:t>
            </a:r>
            <a:r>
              <a:rPr lang="en-US" sz="20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www</a:t>
            </a:r>
            <a:r>
              <a:rPr lang="uk-UA" sz="20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a:t>
            </a:r>
            <a:r>
              <a:rPr lang="en-US" sz="20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bibrka</a:t>
            </a:r>
            <a:r>
              <a:rPr lang="uk-UA" sz="20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a:t>
            </a:r>
            <a:r>
              <a:rPr lang="en-US" sz="20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rada</a:t>
            </a:r>
            <a:r>
              <a:rPr lang="uk-UA" sz="20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a:t>
            </a:r>
            <a:r>
              <a:rPr lang="en-US" sz="20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gov</a:t>
            </a:r>
            <a:r>
              <a:rPr lang="uk-UA" sz="20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a:t>
            </a:r>
            <a:r>
              <a:rPr lang="en-US" sz="20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hlinkClick r:id="rId3"/>
              </a:rPr>
              <a:t>ua</a:t>
            </a:r>
            <a:r>
              <a:rPr lang="uk-UA"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uk-UA"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r>
              <a:rPr lang="uk-UA" sz="2000" b="1" dirty="0">
                <a:solidFill>
                  <a:srgbClr val="C00000"/>
                </a:solidFill>
                <a:latin typeface="Times New Roman" panose="02020603050405020304" pitchFamily="18" charset="0"/>
                <a:ea typeface="Calibri" panose="020F0502020204030204" pitchFamily="34" charset="0"/>
              </a:rPr>
              <a:t>Портал містить рубрики, у яких висвітлюється інформація про діяльність міської ради та виконавчого комітету, зокрема протоколи та рішення сесій </a:t>
            </a:r>
            <a:r>
              <a:rPr lang="uk-UA" sz="2000" b="1" dirty="0" err="1">
                <a:solidFill>
                  <a:srgbClr val="C00000"/>
                </a:solidFill>
                <a:latin typeface="Times New Roman" panose="02020603050405020304" pitchFamily="18" charset="0"/>
                <a:ea typeface="Calibri" panose="020F0502020204030204" pitchFamily="34" charset="0"/>
              </a:rPr>
              <a:t>Бібрської</a:t>
            </a:r>
            <a:r>
              <a:rPr lang="uk-UA" sz="2000" b="1" dirty="0">
                <a:solidFill>
                  <a:srgbClr val="C00000"/>
                </a:solidFill>
                <a:latin typeface="Times New Roman" panose="02020603050405020304" pitchFamily="18" charset="0"/>
                <a:ea typeface="Calibri" panose="020F0502020204030204" pitchFamily="34" charset="0"/>
              </a:rPr>
              <a:t> міської ради </a:t>
            </a:r>
            <a:r>
              <a:rPr lang="en-US" sz="2000" b="1" dirty="0">
                <a:solidFill>
                  <a:srgbClr val="C00000"/>
                </a:solidFill>
                <a:latin typeface="Times New Roman" panose="02020603050405020304" pitchFamily="18" charset="0"/>
                <a:ea typeface="Calibri" panose="020F0502020204030204" pitchFamily="34" charset="0"/>
              </a:rPr>
              <a:t>VIII</a:t>
            </a:r>
            <a:r>
              <a:rPr lang="uk-UA" sz="2000" b="1" dirty="0">
                <a:solidFill>
                  <a:srgbClr val="C00000"/>
                </a:solidFill>
                <a:latin typeface="Times New Roman" panose="02020603050405020304" pitchFamily="18" charset="0"/>
                <a:ea typeface="Calibri" panose="020F0502020204030204" pitchFamily="34" charset="0"/>
              </a:rPr>
              <a:t>-го демократичного скликання та виконавчого комітету, перелік послуг, які надаються виконавчим комітетом, новини міста, інформаційні ресурси міста, історія міста тощо.</a:t>
            </a:r>
            <a:endParaRPr lang="uk-UA" sz="2000" b="1" dirty="0">
              <a:solidFill>
                <a:srgbClr val="C00000"/>
              </a:solidFill>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5323" y="4447309"/>
            <a:ext cx="4218915" cy="2166180"/>
          </a:xfrm>
          <a:prstGeom prst="rect">
            <a:avLst/>
          </a:prstGeom>
        </p:spPr>
      </p:pic>
    </p:spTree>
    <p:extLst>
      <p:ext uri="{BB962C8B-B14F-4D97-AF65-F5344CB8AC3E}">
        <p14:creationId xmlns:p14="http://schemas.microsoft.com/office/powerpoint/2010/main" val="21282220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966651" y="901596"/>
            <a:ext cx="10260898" cy="5290349"/>
          </a:xfrm>
          <a:prstGeom prst="rect">
            <a:avLst/>
          </a:prstGeom>
          <a:noFill/>
          <a:ln w="9525">
            <a:noFill/>
            <a:miter lim="800000"/>
            <a:headEnd/>
            <a:tailEnd/>
          </a:ln>
          <a:effectLst/>
        </p:spPr>
      </p:pic>
      <p:sp>
        <p:nvSpPr>
          <p:cNvPr id="3" name="Прямокутник 2"/>
          <p:cNvSpPr/>
          <p:nvPr/>
        </p:nvSpPr>
        <p:spPr>
          <a:xfrm>
            <a:off x="1972492" y="101377"/>
            <a:ext cx="9339942" cy="800219"/>
          </a:xfrm>
          <a:prstGeom prst="rect">
            <a:avLst/>
          </a:prstGeom>
        </p:spPr>
        <p:txBody>
          <a:bodyPr wrap="square">
            <a:spAutoFit/>
          </a:bodyPr>
          <a:lstStyle/>
          <a:p>
            <a:r>
              <a:rPr lang="uk-UA" sz="2300" b="1" dirty="0">
                <a:solidFill>
                  <a:srgbClr val="FF0000"/>
                </a:solidFill>
                <a:latin typeface="Times New Roman" panose="02020603050405020304" pitchFamily="18" charset="0"/>
                <a:ea typeface="Calibri" panose="020F0502020204030204" pitchFamily="34" charset="0"/>
              </a:rPr>
              <a:t>Комунальний заклад «Центр надання соціальних послуг» </a:t>
            </a:r>
            <a:r>
              <a:rPr lang="uk-UA" sz="2300" b="1" dirty="0" err="1">
                <a:solidFill>
                  <a:srgbClr val="FF0000"/>
                </a:solidFill>
                <a:latin typeface="Times New Roman" panose="02020603050405020304" pitchFamily="18" charset="0"/>
                <a:ea typeface="Calibri" panose="020F0502020204030204" pitchFamily="34" charset="0"/>
              </a:rPr>
              <a:t>Бібрської</a:t>
            </a:r>
            <a:r>
              <a:rPr lang="uk-UA" sz="2300" b="1" dirty="0">
                <a:solidFill>
                  <a:srgbClr val="FF0000"/>
                </a:solidFill>
                <a:latin typeface="Times New Roman" panose="02020603050405020304" pitchFamily="18" charset="0"/>
                <a:ea typeface="Calibri" panose="020F0502020204030204" pitchFamily="34" charset="0"/>
              </a:rPr>
              <a:t> міської ради</a:t>
            </a:r>
            <a:endParaRPr lang="uk-UA" sz="2300" dirty="0">
              <a:solidFill>
                <a:srgbClr val="FF0000"/>
              </a:solidFill>
            </a:endParaRPr>
          </a:p>
        </p:txBody>
      </p:sp>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215236" y="0"/>
            <a:ext cx="963718" cy="1214422"/>
          </a:xfrm>
          <a:prstGeom prst="rect">
            <a:avLst/>
          </a:prstGeom>
          <a:noFill/>
        </p:spPr>
      </p:pic>
      <p:sp>
        <p:nvSpPr>
          <p:cNvPr id="5" name="Прямокутник 4"/>
          <p:cNvSpPr/>
          <p:nvPr/>
        </p:nvSpPr>
        <p:spPr>
          <a:xfrm>
            <a:off x="787048" y="1401370"/>
            <a:ext cx="10620103" cy="5262979"/>
          </a:xfrm>
          <a:prstGeom prst="rect">
            <a:avLst/>
          </a:prstGeom>
        </p:spPr>
        <p:txBody>
          <a:bodyPr wrap="square">
            <a:spAutoFit/>
          </a:bodyPr>
          <a:lstStyle/>
          <a:p>
            <a:pPr algn="just">
              <a:spcAft>
                <a:spcPts val="0"/>
              </a:spcAft>
            </a:pPr>
            <a:r>
              <a:rPr lang="uk-UA" sz="2400" b="1" kern="150" dirty="0">
                <a:solidFill>
                  <a:srgbClr val="002060"/>
                </a:solidFill>
                <a:latin typeface="Times New Roman" panose="02020603050405020304" pitchFamily="18" charset="0"/>
                <a:ea typeface="Arial Unicode MS"/>
                <a:cs typeface="Mangal"/>
              </a:rPr>
              <a:t>Проведено роз’яснювальну роботу з батьками дітей, які повернулися з інтернатних закладів, щодо їх влаштування в інституції, які здійснюють догляд та виховання таких дітей. Брали участь у засіданні комісії з питань захисту прав дитини </a:t>
            </a:r>
            <a:r>
              <a:rPr lang="uk-UA" sz="2400" b="1" kern="150" dirty="0" err="1">
                <a:solidFill>
                  <a:srgbClr val="002060"/>
                </a:solidFill>
                <a:latin typeface="Times New Roman" panose="02020603050405020304" pitchFamily="18" charset="0"/>
                <a:ea typeface="Arial Unicode MS"/>
                <a:cs typeface="Mangal"/>
              </a:rPr>
              <a:t>Бібрської</a:t>
            </a:r>
            <a:r>
              <a:rPr lang="uk-UA" sz="2400" b="1" kern="150" dirty="0">
                <a:solidFill>
                  <a:srgbClr val="002060"/>
                </a:solidFill>
                <a:latin typeface="Times New Roman" panose="02020603050405020304" pitchFamily="18" charset="0"/>
                <a:ea typeface="Arial Unicode MS"/>
                <a:cs typeface="Mangal"/>
              </a:rPr>
              <a:t> міської ради, на якому було розглянуто питання щодо доцільності перебування та навчання дітей з інвалідністю у вказаних закладах.</a:t>
            </a:r>
            <a:endParaRPr lang="uk-UA" sz="2400" b="1" kern="150" dirty="0">
              <a:solidFill>
                <a:srgbClr val="002060"/>
              </a:solidFill>
              <a:latin typeface="Liberation Serif" panose="02020603050405020304" pitchFamily="18" charset="0"/>
              <a:ea typeface="SimSun" panose="02010600030101010101" pitchFamily="2" charset="-122"/>
              <a:cs typeface="Mangal"/>
            </a:endParaRPr>
          </a:p>
          <a:p>
            <a:pPr algn="just">
              <a:spcAft>
                <a:spcPts val="0"/>
              </a:spcAft>
            </a:pPr>
            <a:r>
              <a:rPr lang="uk-UA" sz="2400" b="1" kern="150" dirty="0">
                <a:solidFill>
                  <a:srgbClr val="002060"/>
                </a:solidFill>
                <a:latin typeface="Times New Roman" panose="02020603050405020304" pitchFamily="18" charset="0"/>
                <a:ea typeface="Arial Unicode MS"/>
                <a:cs typeface="Mangal"/>
              </a:rPr>
              <a:t>      Працівниками центру організовано та роздано новорічні подарунки до Дня Святого Миколая одиноким особам, дітям, які перебувають у складних життєвих обставинах, дітям — сиротам та дітям, позбавлених батьківського піклування, які виховуються у Дитячому будинку сімейного типу, а також дітям, учасників бойових дій, які захищали незалежність, суверенітет та територіальну цілісність України і брали безпосередню участь в антитерористичній операції, придбані міського радою та спонсорами.</a:t>
            </a:r>
            <a:endParaRPr lang="uk-UA" sz="2400" b="1" kern="150" dirty="0">
              <a:solidFill>
                <a:srgbClr val="002060"/>
              </a:solidFill>
              <a:effectLst/>
              <a:latin typeface="Liberation Serif" panose="02020603050405020304" pitchFamily="18" charset="0"/>
              <a:ea typeface="SimSun" panose="02010600030101010101" pitchFamily="2" charset="-122"/>
              <a:cs typeface="Mangal"/>
            </a:endParaRPr>
          </a:p>
        </p:txBody>
      </p:sp>
    </p:spTree>
    <p:extLst>
      <p:ext uri="{BB962C8B-B14F-4D97-AF65-F5344CB8AC3E}">
        <p14:creationId xmlns:p14="http://schemas.microsoft.com/office/powerpoint/2010/main" val="2510943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92487" y="0"/>
            <a:ext cx="611560" cy="770652"/>
          </a:xfrm>
          <a:prstGeom prst="rect">
            <a:avLst/>
          </a:prstGeom>
          <a:noFill/>
        </p:spPr>
      </p:pic>
      <p:sp>
        <p:nvSpPr>
          <p:cNvPr id="286721" name="Rectangle 1"/>
          <p:cNvSpPr>
            <a:spLocks noChangeArrowheads="1"/>
          </p:cNvSpPr>
          <p:nvPr/>
        </p:nvSpPr>
        <p:spPr bwMode="auto">
          <a:xfrm>
            <a:off x="2204047" y="-32792"/>
            <a:ext cx="8501122" cy="54168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000" dirty="0">
                <a:solidFill>
                  <a:srgbClr val="222222"/>
                </a:solidFill>
                <a:latin typeface="Calibri" pitchFamily="34" charset="0"/>
                <a:ea typeface="Times New Roman" pitchFamily="18" charset="0"/>
                <a:cs typeface="Times New Roman" pitchFamily="18" charset="0"/>
              </a:rPr>
              <a:t>	</a:t>
            </a:r>
            <a:r>
              <a:rPr lang="uk-UA" b="1" dirty="0">
                <a:solidFill>
                  <a:srgbClr val="002060"/>
                </a:solidFill>
              </a:rPr>
              <a:t>Розвиток спорту. Футбол</a:t>
            </a:r>
          </a:p>
          <a:p>
            <a:r>
              <a:rPr lang="uk-UA" b="1" dirty="0">
                <a:solidFill>
                  <a:srgbClr val="002060"/>
                </a:solidFill>
              </a:rPr>
              <a:t>2020 рік був не зовсім сприятливим  для розвитку футболу як у</a:t>
            </a:r>
            <a:r>
              <a:rPr lang="uk-UA" b="1" dirty="0" smtClean="0">
                <a:solidFill>
                  <a:srgbClr val="002060"/>
                </a:solidFill>
              </a:rPr>
              <a:t> </a:t>
            </a:r>
            <a:r>
              <a:rPr lang="uk-UA" b="1" dirty="0">
                <a:solidFill>
                  <a:srgbClr val="002060"/>
                </a:solidFill>
              </a:rPr>
              <a:t>нашому </a:t>
            </a:r>
            <a:r>
              <a:rPr lang="uk-UA" b="1" dirty="0" smtClean="0">
                <a:solidFill>
                  <a:srgbClr val="002060"/>
                </a:solidFill>
              </a:rPr>
              <a:t>регіоні, </a:t>
            </a:r>
            <a:r>
              <a:rPr lang="uk-UA" b="1" dirty="0">
                <a:solidFill>
                  <a:srgbClr val="002060"/>
                </a:solidFill>
              </a:rPr>
              <a:t>так і у всій країні через пандемію COVID-19, оскільки протягом довгого часу були обмеження на проведення масових спортивних подій. Проте </a:t>
            </a:r>
            <a:r>
              <a:rPr lang="uk-UA" b="1" dirty="0" err="1">
                <a:solidFill>
                  <a:srgbClr val="002060"/>
                </a:solidFill>
              </a:rPr>
              <a:t>Бібрська</a:t>
            </a:r>
            <a:r>
              <a:rPr lang="uk-UA" b="1" dirty="0">
                <a:solidFill>
                  <a:srgbClr val="002060"/>
                </a:solidFill>
              </a:rPr>
              <a:t> міська територіальна громада   всіляко сприяла розвитку спорту, зокрема  були виділені кошти на підтримку </a:t>
            </a:r>
            <a:r>
              <a:rPr lang="uk-UA" b="1" dirty="0" smtClean="0">
                <a:solidFill>
                  <a:srgbClr val="002060"/>
                </a:solidFill>
              </a:rPr>
              <a:t>всіх </a:t>
            </a:r>
            <a:r>
              <a:rPr lang="uk-UA" b="1" dirty="0">
                <a:solidFill>
                  <a:srgbClr val="002060"/>
                </a:solidFill>
              </a:rPr>
              <a:t>футбольних команд, що представляли нашу громаду в </a:t>
            </a:r>
            <a:r>
              <a:rPr lang="uk-UA" b="1" dirty="0" err="1">
                <a:solidFill>
                  <a:srgbClr val="002060"/>
                </a:solidFill>
              </a:rPr>
              <a:t>першостях</a:t>
            </a:r>
            <a:r>
              <a:rPr lang="uk-UA" b="1" dirty="0">
                <a:solidFill>
                  <a:srgbClr val="002060"/>
                </a:solidFill>
              </a:rPr>
              <a:t> області та району, також фінансування отримала місцева Дитяча Футбольна Школа </a:t>
            </a:r>
            <a:r>
              <a:rPr lang="uk-UA" b="1" dirty="0" smtClean="0">
                <a:solidFill>
                  <a:srgbClr val="002060"/>
                </a:solidFill>
              </a:rPr>
              <a:t>«ЛІДЕР».</a:t>
            </a:r>
            <a:endParaRPr lang="uk-UA" b="1" dirty="0">
              <a:solidFill>
                <a:srgbClr val="002060"/>
              </a:solidFill>
            </a:endParaRPr>
          </a:p>
          <a:p>
            <a:r>
              <a:rPr lang="uk-UA" b="1" dirty="0">
                <a:solidFill>
                  <a:srgbClr val="002060"/>
                </a:solidFill>
              </a:rPr>
              <a:t>У 2020 році за ініціативи ДФШ Лідер було проведено декілька дитячих турнірів серед команд шкільного віку, що представляли усі школи нашої громади. Також наші юні спортсмени з Дитячої Футбольної Школи були представлені 3-ма командами в Дитячо-Юнацькій Футбольній Лізі області і деяких турнірах під егідою Асоціації Футболу області.</a:t>
            </a:r>
          </a:p>
          <a:p>
            <a:r>
              <a:rPr lang="uk-UA" b="1" dirty="0">
                <a:solidFill>
                  <a:srgbClr val="002060"/>
                </a:solidFill>
              </a:rPr>
              <a:t>Традиційно, окрім дитячого футболу, відбувався футбольний турнір "Зимовий чемпіонат </a:t>
            </a:r>
            <a:r>
              <a:rPr lang="uk-UA" b="1" dirty="0" err="1">
                <a:solidFill>
                  <a:srgbClr val="002060"/>
                </a:solidFill>
              </a:rPr>
              <a:t>Бібрської</a:t>
            </a:r>
            <a:r>
              <a:rPr lang="uk-UA" b="1" dirty="0">
                <a:solidFill>
                  <a:srgbClr val="002060"/>
                </a:solidFill>
              </a:rPr>
              <a:t> ТГ з </a:t>
            </a:r>
            <a:r>
              <a:rPr lang="uk-UA" b="1" dirty="0" err="1">
                <a:solidFill>
                  <a:srgbClr val="002060"/>
                </a:solidFill>
              </a:rPr>
              <a:t>мініфутболу</a:t>
            </a:r>
            <a:r>
              <a:rPr lang="uk-UA" b="1" dirty="0">
                <a:solidFill>
                  <a:srgbClr val="002060"/>
                </a:solidFill>
              </a:rPr>
              <a:t>" серед дорослих команд із сіл та міст нашої ТГ і сусідньої Перемишлянської ТГ, оскільки там команди не мали змоги взяти в аналогічних турнірах. Наприкінці року було проведено і турнір серед ветеранських команд.</a:t>
            </a:r>
          </a:p>
          <a:p>
            <a:pPr fontAlgn="base">
              <a:spcBef>
                <a:spcPct val="0"/>
              </a:spcBef>
              <a:spcAft>
                <a:spcPct val="0"/>
              </a:spcAft>
            </a:pPr>
            <a:endParaRPr lang="ru-RU" sz="2000" b="1" dirty="0">
              <a:latin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3359697" y="4869160"/>
            <a:ext cx="7057441" cy="1872208"/>
          </a:xfrm>
          <a:prstGeom prst="rect">
            <a:avLst/>
          </a:prstGeom>
          <a:noFill/>
          <a:ln w="9525">
            <a:noFill/>
            <a:miter lim="800000"/>
            <a:headEnd/>
            <a:tailEnd/>
          </a:ln>
          <a:effectLst/>
        </p:spPr>
      </p:pic>
    </p:spTree>
    <p:extLst>
      <p:ext uri="{BB962C8B-B14F-4D97-AF65-F5344CB8AC3E}">
        <p14:creationId xmlns:p14="http://schemas.microsoft.com/office/powerpoint/2010/main" val="24262376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857224" cy="1080224"/>
          </a:xfrm>
          <a:prstGeom prst="rect">
            <a:avLst/>
          </a:prstGeom>
          <a:noFill/>
        </p:spPr>
      </p:pic>
      <p:sp>
        <p:nvSpPr>
          <p:cNvPr id="5" name="Прямоугольник 4"/>
          <p:cNvSpPr/>
          <p:nvPr/>
        </p:nvSpPr>
        <p:spPr>
          <a:xfrm>
            <a:off x="4524364" y="214291"/>
            <a:ext cx="3147208" cy="461665"/>
          </a:xfrm>
          <a:prstGeom prst="rect">
            <a:avLst/>
          </a:prstGeom>
        </p:spPr>
        <p:txBody>
          <a:bodyPr wrap="none">
            <a:spAutoFit/>
          </a:bodyPr>
          <a:lstStyle/>
          <a:p>
            <a:pPr algn="ctr"/>
            <a:r>
              <a:rPr lang="uk-UA" sz="2400" b="1" dirty="0">
                <a:cs typeface="Times New Roman" pitchFamily="18" charset="0"/>
              </a:rPr>
              <a:t>Спортивні досягнення</a:t>
            </a:r>
            <a:endParaRPr lang="ru-RU" sz="2400" dirty="0"/>
          </a:p>
        </p:txBody>
      </p:sp>
      <p:pic>
        <p:nvPicPr>
          <p:cNvPr id="288775" name="Picture 7"/>
          <p:cNvPicPr>
            <a:picLocks noChangeAspect="1" noChangeArrowheads="1"/>
          </p:cNvPicPr>
          <p:nvPr/>
        </p:nvPicPr>
        <p:blipFill>
          <a:blip r:embed="rId3" cstate="print"/>
          <a:srcRect/>
          <a:stretch>
            <a:fillRect/>
          </a:stretch>
        </p:blipFill>
        <p:spPr bwMode="auto">
          <a:xfrm>
            <a:off x="3595671" y="642918"/>
            <a:ext cx="6715171" cy="5036378"/>
          </a:xfrm>
          <a:prstGeom prst="rect">
            <a:avLst/>
          </a:prstGeom>
          <a:noFill/>
          <a:ln w="9525">
            <a:noFill/>
            <a:miter lim="800000"/>
            <a:headEnd/>
            <a:tailEnd/>
          </a:ln>
          <a:effectLst/>
        </p:spPr>
      </p:pic>
      <p:pic>
        <p:nvPicPr>
          <p:cNvPr id="12" name="Picture 5"/>
          <p:cNvPicPr>
            <a:picLocks noChangeAspect="1" noChangeArrowheads="1"/>
          </p:cNvPicPr>
          <p:nvPr/>
        </p:nvPicPr>
        <p:blipFill>
          <a:blip r:embed="rId4" cstate="print"/>
          <a:srcRect/>
          <a:stretch>
            <a:fillRect/>
          </a:stretch>
        </p:blipFill>
        <p:spPr bwMode="auto">
          <a:xfrm>
            <a:off x="1666844" y="3571876"/>
            <a:ext cx="7258902" cy="2793254"/>
          </a:xfrm>
          <a:prstGeom prst="rect">
            <a:avLst/>
          </a:prstGeom>
          <a:noFill/>
          <a:ln w="9525">
            <a:noFill/>
            <a:miter lim="800000"/>
            <a:headEnd/>
            <a:tailEnd/>
          </a:ln>
          <a:effectLst/>
        </p:spPr>
      </p:pic>
    </p:spTree>
    <p:extLst>
      <p:ext uri="{BB962C8B-B14F-4D97-AF65-F5344CB8AC3E}">
        <p14:creationId xmlns:p14="http://schemas.microsoft.com/office/powerpoint/2010/main" val="1878369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52596" y="785795"/>
            <a:ext cx="4429156" cy="2062103"/>
          </a:xfrm>
          <a:prstGeom prst="rect">
            <a:avLst/>
          </a:prstGeom>
        </p:spPr>
        <p:txBody>
          <a:bodyPr wrap="square">
            <a:spAutoFit/>
          </a:bodyPr>
          <a:lstStyle/>
          <a:p>
            <a:r>
              <a:rPr lang="ru-RU" b="1" dirty="0">
                <a:solidFill>
                  <a:srgbClr val="222222"/>
                </a:solidFill>
                <a:latin typeface="Calibri" pitchFamily="34" charset="0"/>
                <a:ea typeface="Times New Roman" pitchFamily="18" charset="0"/>
                <a:cs typeface="Times New Roman" pitchFamily="18" charset="0"/>
              </a:rPr>
              <a:t/>
            </a:r>
            <a:br>
              <a:rPr lang="ru-RU" b="1" dirty="0">
                <a:solidFill>
                  <a:srgbClr val="222222"/>
                </a:solidFill>
                <a:latin typeface="Calibri" pitchFamily="34" charset="0"/>
                <a:ea typeface="Times New Roman" pitchFamily="18" charset="0"/>
                <a:cs typeface="Times New Roman" pitchFamily="18" charset="0"/>
              </a:rPr>
            </a:br>
            <a:r>
              <a:rPr lang="ru-RU" sz="2200" b="1" dirty="0" err="1">
                <a:solidFill>
                  <a:srgbClr val="002060"/>
                </a:solidFill>
                <a:latin typeface="Calibri" pitchFamily="34" charset="0"/>
                <a:ea typeface="Times New Roman" pitchFamily="18" charset="0"/>
                <a:cs typeface="Times New Roman" pitchFamily="18" charset="0"/>
              </a:rPr>
              <a:t>Також</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a:solidFill>
                  <a:srgbClr val="002060"/>
                </a:solidFill>
                <a:latin typeface="Calibri" pitchFamily="34" charset="0"/>
                <a:ea typeface="Times New Roman" pitchFamily="18" charset="0"/>
                <a:cs typeface="Times New Roman" pitchFamily="18" charset="0"/>
              </a:rPr>
              <a:t>діти</a:t>
            </a:r>
            <a:r>
              <a:rPr lang="ru-RU" sz="2200" b="1" dirty="0">
                <a:solidFill>
                  <a:srgbClr val="002060"/>
                </a:solidFill>
                <a:latin typeface="Calibri" pitchFamily="34" charset="0"/>
                <a:ea typeface="Times New Roman" pitchFamily="18" charset="0"/>
                <a:cs typeface="Times New Roman" pitchFamily="18" charset="0"/>
              </a:rPr>
              <a:t> з </a:t>
            </a:r>
            <a:r>
              <a:rPr lang="ru-RU" sz="2200" b="1" dirty="0" err="1">
                <a:solidFill>
                  <a:srgbClr val="002060"/>
                </a:solidFill>
                <a:latin typeface="Calibri" pitchFamily="34" charset="0"/>
                <a:ea typeface="Times New Roman" pitchFamily="18" charset="0"/>
                <a:cs typeface="Times New Roman" pitchFamily="18" charset="0"/>
              </a:rPr>
              <a:t>нашої</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a:solidFill>
                  <a:srgbClr val="002060"/>
                </a:solidFill>
                <a:latin typeface="Calibri" pitchFamily="34" charset="0"/>
                <a:ea typeface="Times New Roman" pitchFamily="18" charset="0"/>
                <a:cs typeface="Times New Roman" pitchFamily="18" charset="0"/>
              </a:rPr>
              <a:t>громади</a:t>
            </a:r>
            <a:r>
              <a:rPr lang="ru-RU" sz="2200" b="1" dirty="0">
                <a:solidFill>
                  <a:srgbClr val="002060"/>
                </a:solidFill>
                <a:latin typeface="Calibri" pitchFamily="34" charset="0"/>
                <a:ea typeface="Times New Roman" pitchFamily="18" charset="0"/>
                <a:cs typeface="Times New Roman" pitchFamily="18" charset="0"/>
              </a:rPr>
              <a:t> 3-ма командами </a:t>
            </a:r>
            <a:r>
              <a:rPr lang="ru-RU" sz="2200" b="1" dirty="0" err="1">
                <a:solidFill>
                  <a:srgbClr val="002060"/>
                </a:solidFill>
                <a:latin typeface="Calibri" pitchFamily="34" charset="0"/>
                <a:ea typeface="Times New Roman" pitchFamily="18" charset="0"/>
                <a:cs typeface="Times New Roman" pitchFamily="18" charset="0"/>
              </a:rPr>
              <a:t>були</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a:solidFill>
                  <a:srgbClr val="002060"/>
                </a:solidFill>
                <a:latin typeface="Calibri" pitchFamily="34" charset="0"/>
                <a:ea typeface="Times New Roman" pitchFamily="18" charset="0"/>
                <a:cs typeface="Times New Roman" pitchFamily="18" charset="0"/>
              </a:rPr>
              <a:t>представлені</a:t>
            </a:r>
            <a:r>
              <a:rPr lang="ru-RU" sz="2200" b="1" dirty="0">
                <a:solidFill>
                  <a:srgbClr val="002060"/>
                </a:solidFill>
                <a:latin typeface="Calibri" pitchFamily="34" charset="0"/>
                <a:ea typeface="Times New Roman" pitchFamily="18" charset="0"/>
                <a:cs typeface="Times New Roman" pitchFamily="18" charset="0"/>
              </a:rPr>
              <a:t> в </a:t>
            </a:r>
            <a:r>
              <a:rPr lang="ru-RU" sz="2200" b="1" dirty="0" err="1">
                <a:solidFill>
                  <a:srgbClr val="002060"/>
                </a:solidFill>
                <a:latin typeface="Calibri" pitchFamily="34" charset="0"/>
                <a:ea typeface="Times New Roman" pitchFamily="18" charset="0"/>
                <a:cs typeface="Times New Roman" pitchFamily="18" charset="0"/>
              </a:rPr>
              <a:t>Дитячо-Юнацькій</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a:solidFill>
                  <a:srgbClr val="002060"/>
                </a:solidFill>
                <a:latin typeface="Calibri" pitchFamily="34" charset="0"/>
                <a:ea typeface="Times New Roman" pitchFamily="18" charset="0"/>
                <a:cs typeface="Times New Roman" pitchFamily="18" charset="0"/>
              </a:rPr>
              <a:t>Футбольній</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a:solidFill>
                  <a:srgbClr val="002060"/>
                </a:solidFill>
                <a:latin typeface="Calibri" pitchFamily="34" charset="0"/>
                <a:ea typeface="Times New Roman" pitchFamily="18" charset="0"/>
                <a:cs typeface="Times New Roman" pitchFamily="18" charset="0"/>
              </a:rPr>
              <a:t>Лізі</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smtClean="0">
                <a:solidFill>
                  <a:srgbClr val="002060"/>
                </a:solidFill>
                <a:latin typeface="Calibri" pitchFamily="34" charset="0"/>
                <a:ea typeface="Times New Roman" pitchFamily="18" charset="0"/>
                <a:cs typeface="Times New Roman" pitchFamily="18" charset="0"/>
              </a:rPr>
              <a:t>області</a:t>
            </a:r>
            <a:r>
              <a:rPr lang="ru-RU" sz="2200" b="1" dirty="0" smtClean="0">
                <a:solidFill>
                  <a:srgbClr val="002060"/>
                </a:solidFill>
                <a:latin typeface="Calibri" pitchFamily="34" charset="0"/>
                <a:ea typeface="Times New Roman" pitchFamily="18" charset="0"/>
                <a:cs typeface="Times New Roman" pitchFamily="18" charset="0"/>
              </a:rPr>
              <a:t> й </a:t>
            </a:r>
            <a:r>
              <a:rPr lang="ru-RU" sz="2200" b="1" dirty="0" err="1">
                <a:solidFill>
                  <a:srgbClr val="002060"/>
                </a:solidFill>
                <a:latin typeface="Calibri" pitchFamily="34" charset="0"/>
                <a:ea typeface="Times New Roman" pitchFamily="18" charset="0"/>
                <a:cs typeface="Times New Roman" pitchFamily="18" charset="0"/>
              </a:rPr>
              <a:t>неодноразово</a:t>
            </a:r>
            <a:r>
              <a:rPr lang="ru-RU" sz="2200" b="1" dirty="0">
                <a:solidFill>
                  <a:srgbClr val="002060"/>
                </a:solidFill>
                <a:latin typeface="Calibri" pitchFamily="34" charset="0"/>
                <a:ea typeface="Times New Roman" pitchFamily="18" charset="0"/>
                <a:cs typeface="Times New Roman" pitchFamily="18" charset="0"/>
              </a:rPr>
              <a:t> брали участь в </a:t>
            </a:r>
            <a:r>
              <a:rPr lang="ru-RU" sz="2200" b="1" dirty="0" err="1">
                <a:solidFill>
                  <a:srgbClr val="002060"/>
                </a:solidFill>
                <a:latin typeface="Calibri" pitchFamily="34" charset="0"/>
                <a:ea typeface="Times New Roman" pitchFamily="18" charset="0"/>
                <a:cs typeface="Times New Roman" pitchFamily="18" charset="0"/>
              </a:rPr>
              <a:t>різних</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a:solidFill>
                  <a:srgbClr val="002060"/>
                </a:solidFill>
                <a:latin typeface="Calibri" pitchFamily="34" charset="0"/>
                <a:ea typeface="Times New Roman" pitchFamily="18" charset="0"/>
                <a:cs typeface="Times New Roman" pitchFamily="18" charset="0"/>
              </a:rPr>
              <a:t>кубкових</a:t>
            </a:r>
            <a:r>
              <a:rPr lang="ru-RU" sz="2200" b="1" dirty="0">
                <a:solidFill>
                  <a:srgbClr val="002060"/>
                </a:solidFill>
                <a:latin typeface="Calibri" pitchFamily="34" charset="0"/>
                <a:ea typeface="Times New Roman" pitchFamily="18" charset="0"/>
                <a:cs typeface="Times New Roman" pitchFamily="18" charset="0"/>
              </a:rPr>
              <a:t> </a:t>
            </a:r>
            <a:r>
              <a:rPr lang="ru-RU" sz="2200" b="1" dirty="0" err="1">
                <a:solidFill>
                  <a:srgbClr val="002060"/>
                </a:solidFill>
                <a:latin typeface="Calibri" pitchFamily="34" charset="0"/>
                <a:ea typeface="Times New Roman" pitchFamily="18" charset="0"/>
                <a:cs typeface="Times New Roman" pitchFamily="18" charset="0"/>
              </a:rPr>
              <a:t>турнірах</a:t>
            </a:r>
            <a:endParaRPr lang="ru-RU" sz="2200" b="1" dirty="0">
              <a:solidFill>
                <a:srgbClr val="002060"/>
              </a:solidFill>
            </a:endParaRPr>
          </a:p>
        </p:txBody>
      </p:sp>
      <p:pic>
        <p:nvPicPr>
          <p:cNvPr id="293890" name="Picture 2"/>
          <p:cNvPicPr>
            <a:picLocks noChangeAspect="1" noChangeArrowheads="1"/>
          </p:cNvPicPr>
          <p:nvPr/>
        </p:nvPicPr>
        <p:blipFill>
          <a:blip r:embed="rId2" cstate="print"/>
          <a:srcRect/>
          <a:stretch>
            <a:fillRect/>
          </a:stretch>
        </p:blipFill>
        <p:spPr bwMode="auto">
          <a:xfrm>
            <a:off x="6343428" y="857232"/>
            <a:ext cx="4092728" cy="5786478"/>
          </a:xfrm>
          <a:prstGeom prst="rect">
            <a:avLst/>
          </a:prstGeom>
          <a:noFill/>
          <a:ln w="9525">
            <a:noFill/>
            <a:miter lim="800000"/>
            <a:headEnd/>
            <a:tailEnd/>
          </a:ln>
          <a:effectLst/>
        </p:spPr>
      </p:pic>
      <p:pic>
        <p:nvPicPr>
          <p:cNvPr id="5"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703512" y="91925"/>
            <a:ext cx="745878" cy="939912"/>
          </a:xfrm>
          <a:prstGeom prst="rect">
            <a:avLst/>
          </a:prstGeom>
          <a:noFill/>
        </p:spPr>
      </p:pic>
      <p:sp>
        <p:nvSpPr>
          <p:cNvPr id="6" name="Прямоугольник 5"/>
          <p:cNvSpPr/>
          <p:nvPr/>
        </p:nvSpPr>
        <p:spPr>
          <a:xfrm>
            <a:off x="4167174" y="166680"/>
            <a:ext cx="3147208" cy="461665"/>
          </a:xfrm>
          <a:prstGeom prst="rect">
            <a:avLst/>
          </a:prstGeom>
        </p:spPr>
        <p:txBody>
          <a:bodyPr wrap="none">
            <a:spAutoFit/>
          </a:bodyPr>
          <a:lstStyle/>
          <a:p>
            <a:pPr algn="ctr"/>
            <a:r>
              <a:rPr lang="uk-UA" sz="2400" b="1" dirty="0">
                <a:solidFill>
                  <a:srgbClr val="0070C0"/>
                </a:solidFill>
                <a:cs typeface="Times New Roman" pitchFamily="18" charset="0"/>
              </a:rPr>
              <a:t>Спортивні досягнення</a:t>
            </a:r>
            <a:endParaRPr lang="ru-RU" sz="2400" dirty="0">
              <a:solidFill>
                <a:srgbClr val="0070C0"/>
              </a:solidFill>
            </a:endParaRPr>
          </a:p>
        </p:txBody>
      </p:sp>
      <p:pic>
        <p:nvPicPr>
          <p:cNvPr id="293892" name="Picture 4"/>
          <p:cNvPicPr>
            <a:picLocks noChangeAspect="1" noChangeArrowheads="1"/>
          </p:cNvPicPr>
          <p:nvPr/>
        </p:nvPicPr>
        <p:blipFill>
          <a:blip r:embed="rId4" cstate="print"/>
          <a:srcRect/>
          <a:stretch>
            <a:fillRect/>
          </a:stretch>
        </p:blipFill>
        <p:spPr bwMode="auto">
          <a:xfrm>
            <a:off x="1536601" y="3478208"/>
            <a:ext cx="4716016" cy="3165502"/>
          </a:xfrm>
          <a:prstGeom prst="rect">
            <a:avLst/>
          </a:prstGeom>
          <a:noFill/>
          <a:ln w="9525">
            <a:noFill/>
            <a:miter lim="800000"/>
            <a:headEnd/>
            <a:tailEnd/>
          </a:ln>
          <a:effectLst/>
        </p:spPr>
      </p:pic>
    </p:spTree>
    <p:extLst>
      <p:ext uri="{BB962C8B-B14F-4D97-AF65-F5344CB8AC3E}">
        <p14:creationId xmlns:p14="http://schemas.microsoft.com/office/powerpoint/2010/main" val="29956518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39677" y="40705"/>
            <a:ext cx="857224" cy="1080224"/>
          </a:xfrm>
          <a:prstGeom prst="rect">
            <a:avLst/>
          </a:prstGeom>
          <a:noFill/>
        </p:spPr>
      </p:pic>
      <p:sp>
        <p:nvSpPr>
          <p:cNvPr id="3" name="Прямоугольник 2"/>
          <p:cNvSpPr/>
          <p:nvPr/>
        </p:nvSpPr>
        <p:spPr>
          <a:xfrm>
            <a:off x="4635394" y="188641"/>
            <a:ext cx="3147208" cy="461665"/>
          </a:xfrm>
          <a:prstGeom prst="rect">
            <a:avLst/>
          </a:prstGeom>
        </p:spPr>
        <p:txBody>
          <a:bodyPr wrap="none">
            <a:spAutoFit/>
          </a:bodyPr>
          <a:lstStyle/>
          <a:p>
            <a:pPr algn="ctr"/>
            <a:r>
              <a:rPr lang="uk-UA" sz="2400" b="1" dirty="0">
                <a:solidFill>
                  <a:srgbClr val="0070C0"/>
                </a:solidFill>
                <a:cs typeface="Times New Roman" pitchFamily="18" charset="0"/>
              </a:rPr>
              <a:t>Спортивні досягнення</a:t>
            </a:r>
            <a:endParaRPr lang="ru-RU" sz="2400" dirty="0">
              <a:solidFill>
                <a:srgbClr val="0070C0"/>
              </a:solidFill>
            </a:endParaRPr>
          </a:p>
        </p:txBody>
      </p:sp>
      <p:pic>
        <p:nvPicPr>
          <p:cNvPr id="290818" name="Picture 2"/>
          <p:cNvPicPr>
            <a:picLocks noChangeAspect="1" noChangeArrowheads="1"/>
          </p:cNvPicPr>
          <p:nvPr/>
        </p:nvPicPr>
        <p:blipFill>
          <a:blip r:embed="rId3" cstate="print"/>
          <a:srcRect/>
          <a:stretch>
            <a:fillRect/>
          </a:stretch>
        </p:blipFill>
        <p:spPr bwMode="auto">
          <a:xfrm>
            <a:off x="2666976" y="857232"/>
            <a:ext cx="5150278" cy="3304426"/>
          </a:xfrm>
          <a:prstGeom prst="rect">
            <a:avLst/>
          </a:prstGeom>
          <a:noFill/>
          <a:ln w="9525">
            <a:noFill/>
            <a:miter lim="800000"/>
            <a:headEnd/>
            <a:tailEnd/>
          </a:ln>
          <a:effectLst/>
        </p:spPr>
      </p:pic>
      <p:pic>
        <p:nvPicPr>
          <p:cNvPr id="290819" name="Picture 3"/>
          <p:cNvPicPr>
            <a:picLocks noChangeAspect="1" noChangeArrowheads="1"/>
          </p:cNvPicPr>
          <p:nvPr/>
        </p:nvPicPr>
        <p:blipFill>
          <a:blip r:embed="rId4" cstate="print"/>
          <a:srcRect/>
          <a:stretch>
            <a:fillRect/>
          </a:stretch>
        </p:blipFill>
        <p:spPr bwMode="auto">
          <a:xfrm>
            <a:off x="4881554" y="3143248"/>
            <a:ext cx="5250693" cy="3500462"/>
          </a:xfrm>
          <a:prstGeom prst="rect">
            <a:avLst/>
          </a:prstGeom>
          <a:noFill/>
          <a:ln w="9525">
            <a:noFill/>
            <a:miter lim="800000"/>
            <a:headEnd/>
            <a:tailEnd/>
          </a:ln>
          <a:effectLst/>
        </p:spPr>
      </p:pic>
    </p:spTree>
    <p:extLst>
      <p:ext uri="{BB962C8B-B14F-4D97-AF65-F5344CB8AC3E}">
        <p14:creationId xmlns:p14="http://schemas.microsoft.com/office/powerpoint/2010/main" val="41629747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24364" y="214291"/>
            <a:ext cx="3147208" cy="461665"/>
          </a:xfrm>
          <a:prstGeom prst="rect">
            <a:avLst/>
          </a:prstGeom>
        </p:spPr>
        <p:txBody>
          <a:bodyPr wrap="none">
            <a:spAutoFit/>
          </a:bodyPr>
          <a:lstStyle/>
          <a:p>
            <a:pPr algn="ctr"/>
            <a:r>
              <a:rPr lang="uk-UA" sz="2400" b="1" dirty="0">
                <a:solidFill>
                  <a:srgbClr val="FF0000"/>
                </a:solidFill>
                <a:cs typeface="Times New Roman" pitchFamily="18" charset="0"/>
              </a:rPr>
              <a:t>Спортивні досягнення</a:t>
            </a:r>
            <a:endParaRPr lang="ru-RU" sz="2400" dirty="0">
              <a:solidFill>
                <a:srgbClr val="FF0000"/>
              </a:solidFill>
            </a:endParaRPr>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857224" cy="1080224"/>
          </a:xfrm>
          <a:prstGeom prst="rect">
            <a:avLst/>
          </a:prstGeom>
          <a:noFill/>
        </p:spPr>
      </p:pic>
      <p:sp>
        <p:nvSpPr>
          <p:cNvPr id="5" name="Прямоугольник 4"/>
          <p:cNvSpPr/>
          <p:nvPr/>
        </p:nvSpPr>
        <p:spPr>
          <a:xfrm>
            <a:off x="2567608" y="714357"/>
            <a:ext cx="7671796" cy="461665"/>
          </a:xfrm>
          <a:prstGeom prst="rect">
            <a:avLst/>
          </a:prstGeom>
        </p:spPr>
        <p:txBody>
          <a:bodyPr wrap="square">
            <a:spAutoFit/>
          </a:bodyPr>
          <a:lstStyle/>
          <a:p>
            <a:r>
              <a:rPr lang="ru-RU" sz="2400" b="1" dirty="0">
                <a:solidFill>
                  <a:srgbClr val="00B050"/>
                </a:solidFill>
              </a:rPr>
              <a:t>Карате </a:t>
            </a:r>
            <a:r>
              <a:rPr lang="ru-RU" sz="2400" b="1" dirty="0" err="1">
                <a:solidFill>
                  <a:srgbClr val="00B050"/>
                </a:solidFill>
              </a:rPr>
              <a:t>Бібрка</a:t>
            </a:r>
            <a:r>
              <a:rPr lang="ru-RU" sz="2400" b="1" dirty="0">
                <a:solidFill>
                  <a:srgbClr val="00B050"/>
                </a:solidFill>
              </a:rPr>
              <a:t> </a:t>
            </a:r>
            <a:r>
              <a:rPr lang="ru-RU" sz="2400" b="1" dirty="0" err="1">
                <a:solidFill>
                  <a:srgbClr val="00B050"/>
                </a:solidFill>
              </a:rPr>
              <a:t>Перемишляни</a:t>
            </a:r>
            <a:r>
              <a:rPr lang="ru-RU" sz="2400" b="1" dirty="0">
                <a:solidFill>
                  <a:srgbClr val="00B050"/>
                </a:solidFill>
              </a:rPr>
              <a:t> - </a:t>
            </a:r>
            <a:r>
              <a:rPr lang="ru-RU" sz="2400" b="1" dirty="0" err="1">
                <a:solidFill>
                  <a:srgbClr val="00B050"/>
                </a:solidFill>
              </a:rPr>
              <a:t>осередок</a:t>
            </a:r>
            <a:r>
              <a:rPr lang="ru-RU" sz="2400" b="1" dirty="0">
                <a:solidFill>
                  <a:srgbClr val="00B050"/>
                </a:solidFill>
              </a:rPr>
              <a:t> </a:t>
            </a:r>
            <a:r>
              <a:rPr lang="ru-RU" sz="2400" b="1" dirty="0" err="1">
                <a:solidFill>
                  <a:srgbClr val="00B050"/>
                </a:solidFill>
              </a:rPr>
              <a:t>ск</a:t>
            </a:r>
            <a:r>
              <a:rPr lang="ru-RU" sz="2400" b="1" dirty="0">
                <a:solidFill>
                  <a:srgbClr val="00B050"/>
                </a:solidFill>
              </a:rPr>
              <a:t> "</a:t>
            </a:r>
            <a:r>
              <a:rPr lang="ru-RU" sz="2400" b="1" dirty="0" err="1">
                <a:solidFill>
                  <a:srgbClr val="00B050"/>
                </a:solidFill>
              </a:rPr>
              <a:t>Канку</a:t>
            </a:r>
            <a:r>
              <a:rPr lang="ru-RU" sz="2400" b="1" dirty="0">
                <a:solidFill>
                  <a:srgbClr val="00B050"/>
                </a:solidFill>
              </a:rPr>
              <a:t>"</a:t>
            </a:r>
            <a:endParaRPr lang="ru-RU" sz="2400" dirty="0">
              <a:solidFill>
                <a:srgbClr val="00B050"/>
              </a:solidFill>
            </a:endParaRPr>
          </a:p>
        </p:txBody>
      </p:sp>
      <p:pic>
        <p:nvPicPr>
          <p:cNvPr id="181249" name="Picture 1" descr="C:\Documents and Settings\Admin\Рабочий стол\звіт мера\звіт-2019\фото-спорт\83306435_1376449669202617_159549372097363968_o.jpg"/>
          <p:cNvPicPr>
            <a:picLocks noChangeAspect="1" noChangeArrowheads="1"/>
          </p:cNvPicPr>
          <p:nvPr/>
        </p:nvPicPr>
        <p:blipFill>
          <a:blip r:embed="rId3" cstate="print"/>
          <a:srcRect/>
          <a:stretch>
            <a:fillRect/>
          </a:stretch>
        </p:blipFill>
        <p:spPr bwMode="auto">
          <a:xfrm>
            <a:off x="2666976" y="1357299"/>
            <a:ext cx="6858048" cy="5143537"/>
          </a:xfrm>
          <a:prstGeom prst="rect">
            <a:avLst/>
          </a:prstGeom>
          <a:noFill/>
        </p:spPr>
      </p:pic>
    </p:spTree>
    <p:extLst>
      <p:ext uri="{BB962C8B-B14F-4D97-AF65-F5344CB8AC3E}">
        <p14:creationId xmlns:p14="http://schemas.microsoft.com/office/powerpoint/2010/main" val="38916343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77207" y="20613"/>
            <a:ext cx="857224" cy="1080224"/>
          </a:xfrm>
          <a:prstGeom prst="rect">
            <a:avLst/>
          </a:prstGeom>
          <a:noFill/>
        </p:spPr>
      </p:pic>
      <p:sp>
        <p:nvSpPr>
          <p:cNvPr id="3" name="Прямоугольник 2"/>
          <p:cNvSpPr/>
          <p:nvPr/>
        </p:nvSpPr>
        <p:spPr>
          <a:xfrm>
            <a:off x="4524364" y="214291"/>
            <a:ext cx="3147208" cy="461665"/>
          </a:xfrm>
          <a:prstGeom prst="rect">
            <a:avLst/>
          </a:prstGeom>
        </p:spPr>
        <p:txBody>
          <a:bodyPr wrap="none">
            <a:spAutoFit/>
          </a:bodyPr>
          <a:lstStyle/>
          <a:p>
            <a:pPr algn="ctr"/>
            <a:r>
              <a:rPr lang="uk-UA" sz="2400" b="1" dirty="0">
                <a:solidFill>
                  <a:srgbClr val="0070C0"/>
                </a:solidFill>
                <a:cs typeface="Times New Roman" pitchFamily="18" charset="0"/>
              </a:rPr>
              <a:t>Спортивні досягнення</a:t>
            </a:r>
            <a:endParaRPr lang="ru-RU" sz="2400" dirty="0">
              <a:solidFill>
                <a:srgbClr val="0070C0"/>
              </a:solidFill>
            </a:endParaRPr>
          </a:p>
        </p:txBody>
      </p:sp>
      <p:sp>
        <p:nvSpPr>
          <p:cNvPr id="4" name="Прямоугольник 3"/>
          <p:cNvSpPr/>
          <p:nvPr/>
        </p:nvSpPr>
        <p:spPr>
          <a:xfrm>
            <a:off x="2567608" y="730295"/>
            <a:ext cx="7786742" cy="461665"/>
          </a:xfrm>
          <a:prstGeom prst="rect">
            <a:avLst/>
          </a:prstGeom>
        </p:spPr>
        <p:txBody>
          <a:bodyPr wrap="square">
            <a:spAutoFit/>
          </a:bodyPr>
          <a:lstStyle/>
          <a:p>
            <a:r>
              <a:rPr lang="ru-RU" sz="2400" b="1" dirty="0">
                <a:solidFill>
                  <a:srgbClr val="FF0000"/>
                </a:solidFill>
              </a:rPr>
              <a:t>Карате </a:t>
            </a:r>
            <a:r>
              <a:rPr lang="ru-RU" sz="2400" b="1" dirty="0" err="1">
                <a:solidFill>
                  <a:srgbClr val="FF0000"/>
                </a:solidFill>
              </a:rPr>
              <a:t>Бібрка</a:t>
            </a:r>
            <a:r>
              <a:rPr lang="ru-RU" sz="2400" b="1" dirty="0">
                <a:solidFill>
                  <a:srgbClr val="FF0000"/>
                </a:solidFill>
              </a:rPr>
              <a:t> </a:t>
            </a:r>
            <a:r>
              <a:rPr lang="ru-RU" sz="2400" b="1" dirty="0" err="1">
                <a:solidFill>
                  <a:srgbClr val="FF0000"/>
                </a:solidFill>
              </a:rPr>
              <a:t>Перемишляни</a:t>
            </a:r>
            <a:r>
              <a:rPr lang="ru-RU" sz="2400" b="1" dirty="0">
                <a:solidFill>
                  <a:srgbClr val="FF0000"/>
                </a:solidFill>
              </a:rPr>
              <a:t> - </a:t>
            </a:r>
            <a:r>
              <a:rPr lang="ru-RU" sz="2400" b="1" dirty="0" err="1">
                <a:solidFill>
                  <a:srgbClr val="FF0000"/>
                </a:solidFill>
              </a:rPr>
              <a:t>осередок</a:t>
            </a:r>
            <a:r>
              <a:rPr lang="ru-RU" sz="2400" b="1" dirty="0">
                <a:solidFill>
                  <a:srgbClr val="FF0000"/>
                </a:solidFill>
              </a:rPr>
              <a:t> </a:t>
            </a:r>
            <a:r>
              <a:rPr lang="ru-RU" sz="2400" b="1" dirty="0" err="1">
                <a:solidFill>
                  <a:srgbClr val="FF0000"/>
                </a:solidFill>
              </a:rPr>
              <a:t>ск</a:t>
            </a:r>
            <a:r>
              <a:rPr lang="ru-RU" sz="2400" b="1" dirty="0">
                <a:solidFill>
                  <a:srgbClr val="FF0000"/>
                </a:solidFill>
              </a:rPr>
              <a:t> "</a:t>
            </a:r>
            <a:r>
              <a:rPr lang="ru-RU" sz="2400" b="1" dirty="0" err="1">
                <a:solidFill>
                  <a:srgbClr val="FF0000"/>
                </a:solidFill>
              </a:rPr>
              <a:t>Канку</a:t>
            </a:r>
            <a:r>
              <a:rPr lang="ru-RU" sz="2400" b="1" dirty="0">
                <a:solidFill>
                  <a:srgbClr val="FF0000"/>
                </a:solidFill>
              </a:rPr>
              <a:t>"</a:t>
            </a:r>
            <a:endParaRPr lang="ru-RU" sz="2400" dirty="0">
              <a:solidFill>
                <a:srgbClr val="FF0000"/>
              </a:solidFill>
            </a:endParaRPr>
          </a:p>
        </p:txBody>
      </p:sp>
      <p:pic>
        <p:nvPicPr>
          <p:cNvPr id="296962" name="Picture 2"/>
          <p:cNvPicPr>
            <a:picLocks noChangeAspect="1" noChangeArrowheads="1"/>
          </p:cNvPicPr>
          <p:nvPr/>
        </p:nvPicPr>
        <p:blipFill>
          <a:blip r:embed="rId3" cstate="print"/>
          <a:srcRect/>
          <a:stretch>
            <a:fillRect/>
          </a:stretch>
        </p:blipFill>
        <p:spPr bwMode="auto">
          <a:xfrm>
            <a:off x="3095605" y="1246298"/>
            <a:ext cx="5576629" cy="5611702"/>
          </a:xfrm>
          <a:prstGeom prst="rect">
            <a:avLst/>
          </a:prstGeom>
          <a:noFill/>
          <a:ln w="9525">
            <a:noFill/>
            <a:miter lim="800000"/>
            <a:headEnd/>
            <a:tailEnd/>
          </a:ln>
          <a:effectLst/>
        </p:spPr>
      </p:pic>
    </p:spTree>
    <p:extLst>
      <p:ext uri="{BB962C8B-B14F-4D97-AF65-F5344CB8AC3E}">
        <p14:creationId xmlns:p14="http://schemas.microsoft.com/office/powerpoint/2010/main" val="30666781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524000" y="0"/>
            <a:ext cx="857224" cy="1080224"/>
          </a:xfrm>
          <a:prstGeom prst="rect">
            <a:avLst/>
          </a:prstGeom>
          <a:noFill/>
        </p:spPr>
      </p:pic>
      <p:sp>
        <p:nvSpPr>
          <p:cNvPr id="3" name="Прямоугольник 2"/>
          <p:cNvSpPr/>
          <p:nvPr/>
        </p:nvSpPr>
        <p:spPr>
          <a:xfrm>
            <a:off x="4524364" y="214291"/>
            <a:ext cx="3147208" cy="461665"/>
          </a:xfrm>
          <a:prstGeom prst="rect">
            <a:avLst/>
          </a:prstGeom>
        </p:spPr>
        <p:txBody>
          <a:bodyPr wrap="none">
            <a:spAutoFit/>
          </a:bodyPr>
          <a:lstStyle/>
          <a:p>
            <a:pPr algn="ctr"/>
            <a:r>
              <a:rPr lang="uk-UA" sz="2400" b="1" dirty="0">
                <a:cs typeface="Times New Roman" pitchFamily="18" charset="0"/>
              </a:rPr>
              <a:t>Спортивні досягнення</a:t>
            </a:r>
            <a:endParaRPr lang="ru-RU" sz="2400" dirty="0"/>
          </a:p>
        </p:txBody>
      </p:sp>
      <p:sp>
        <p:nvSpPr>
          <p:cNvPr id="4" name="Прямоугольник 3"/>
          <p:cNvSpPr/>
          <p:nvPr/>
        </p:nvSpPr>
        <p:spPr>
          <a:xfrm>
            <a:off x="2452662" y="714357"/>
            <a:ext cx="7786742" cy="461665"/>
          </a:xfrm>
          <a:prstGeom prst="rect">
            <a:avLst/>
          </a:prstGeom>
        </p:spPr>
        <p:txBody>
          <a:bodyPr wrap="square">
            <a:spAutoFit/>
          </a:bodyPr>
          <a:lstStyle/>
          <a:p>
            <a:r>
              <a:rPr lang="ru-RU" sz="2400" b="1" dirty="0"/>
              <a:t>Карате </a:t>
            </a:r>
            <a:r>
              <a:rPr lang="ru-RU" sz="2400" b="1" dirty="0" err="1"/>
              <a:t>Бібрка</a:t>
            </a:r>
            <a:r>
              <a:rPr lang="ru-RU" sz="2400" b="1" dirty="0"/>
              <a:t> </a:t>
            </a:r>
            <a:r>
              <a:rPr lang="ru-RU" sz="2400" b="1" dirty="0" err="1"/>
              <a:t>Перемишляни</a:t>
            </a:r>
            <a:r>
              <a:rPr lang="ru-RU" sz="2400" b="1" dirty="0"/>
              <a:t> - </a:t>
            </a:r>
            <a:r>
              <a:rPr lang="ru-RU" sz="2400" b="1" dirty="0" err="1"/>
              <a:t>осередок</a:t>
            </a:r>
            <a:r>
              <a:rPr lang="ru-RU" sz="2400" b="1" dirty="0"/>
              <a:t> </a:t>
            </a:r>
            <a:r>
              <a:rPr lang="ru-RU" sz="2400" b="1" dirty="0" err="1"/>
              <a:t>ск</a:t>
            </a:r>
            <a:r>
              <a:rPr lang="ru-RU" sz="2400" b="1" dirty="0"/>
              <a:t> "</a:t>
            </a:r>
            <a:r>
              <a:rPr lang="ru-RU" sz="2400" b="1" dirty="0" err="1"/>
              <a:t>Канку</a:t>
            </a:r>
            <a:r>
              <a:rPr lang="ru-RU" sz="2400" b="1" dirty="0"/>
              <a:t>"</a:t>
            </a:r>
            <a:endParaRPr lang="ru-RU" sz="2400" dirty="0"/>
          </a:p>
        </p:txBody>
      </p:sp>
      <p:pic>
        <p:nvPicPr>
          <p:cNvPr id="295939" name="Picture 3"/>
          <p:cNvPicPr>
            <a:picLocks noChangeAspect="1" noChangeArrowheads="1"/>
          </p:cNvPicPr>
          <p:nvPr/>
        </p:nvPicPr>
        <p:blipFill>
          <a:blip r:embed="rId3" cstate="print"/>
          <a:srcRect/>
          <a:stretch>
            <a:fillRect/>
          </a:stretch>
        </p:blipFill>
        <p:spPr bwMode="auto">
          <a:xfrm>
            <a:off x="4000454" y="1357298"/>
            <a:ext cx="6667547" cy="5000660"/>
          </a:xfrm>
          <a:prstGeom prst="rect">
            <a:avLst/>
          </a:prstGeom>
          <a:noFill/>
          <a:ln w="9525">
            <a:noFill/>
            <a:miter lim="800000"/>
            <a:headEnd/>
            <a:tailEnd/>
          </a:ln>
          <a:effectLst/>
        </p:spPr>
      </p:pic>
      <p:pic>
        <p:nvPicPr>
          <p:cNvPr id="7" name="Picture 2" descr="C:\Documents and Settings\Admin\Рабочий стол\звіт мера\звіт-2019\фото-спорт\83581047_1376449449202639_6738459334126075904_o.jpg"/>
          <p:cNvPicPr>
            <a:picLocks noChangeAspect="1" noChangeArrowheads="1"/>
          </p:cNvPicPr>
          <p:nvPr/>
        </p:nvPicPr>
        <p:blipFill>
          <a:blip r:embed="rId4" cstate="print"/>
          <a:srcRect/>
          <a:stretch>
            <a:fillRect/>
          </a:stretch>
        </p:blipFill>
        <p:spPr bwMode="auto">
          <a:xfrm>
            <a:off x="1524001" y="1428736"/>
            <a:ext cx="3643339" cy="4857784"/>
          </a:xfrm>
          <a:prstGeom prst="rect">
            <a:avLst/>
          </a:prstGeom>
          <a:noFill/>
        </p:spPr>
      </p:pic>
    </p:spTree>
    <p:extLst>
      <p:ext uri="{BB962C8B-B14F-4D97-AF65-F5344CB8AC3E}">
        <p14:creationId xmlns:p14="http://schemas.microsoft.com/office/powerpoint/2010/main" val="41578270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00445" y="-117566"/>
            <a:ext cx="11656423" cy="6863417"/>
          </a:xfrm>
          <a:prstGeom prst="rect">
            <a:avLst/>
          </a:prstGeom>
        </p:spPr>
        <p:txBody>
          <a:bodyPr wrap="square">
            <a:spAutoFit/>
          </a:bodyPr>
          <a:lstStyle/>
          <a:p>
            <a:pPr>
              <a:spcAft>
                <a:spcPts val="0"/>
              </a:spcAft>
            </a:pPr>
            <a:r>
              <a:rPr lang="uk-UA" sz="24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Благоустрій, охорона довкілля та санітарний стан міста </a:t>
            </a:r>
            <a:r>
              <a:rPr lang="uk-UA" sz="2400" b="1" kern="1400" spc="-5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Комунальне підприємство «Рідне місто»</a:t>
            </a:r>
            <a:endParaRPr lang="uk-UA"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У 2020 році комунальне підприємство Рідне місто надавало послуги з благоустрою території </a:t>
            </a:r>
            <a:r>
              <a:rPr lang="uk-UA"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об’єднаної територіальної громади, що включає :</a:t>
            </a:r>
            <a:endParaRPr lang="uk-UA"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tabLst>
                <a:tab pos="457200" algn="l"/>
              </a:tabLst>
            </a:pPr>
            <a:r>
              <a:rPr lang="uk-UA" b="1" u="sng"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підмітання,прибирання</a:t>
            </a:r>
            <a:r>
              <a:rPr lang="uk-UA"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вулиць</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очищення від снігу, посипання піском тротуарів та вулиць із твердим покриттям.</a:t>
            </a:r>
            <a:endParaRPr lang="uk-UA"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tabLst>
                <a:tab pos="457200" algn="l"/>
              </a:tabLst>
            </a:pPr>
            <a:r>
              <a:rPr lang="uk-UA"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обслуговування вуличного освітлення</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У 2020 році до мережі вуличного освітлення було додано с. </a:t>
            </a:r>
            <a:r>
              <a:rPr lang="uk-UA"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Підгородище</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с. </a:t>
            </a:r>
            <a:r>
              <a:rPr lang="uk-UA"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Селиська</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Вчасно та </a:t>
            </a:r>
            <a:r>
              <a:rPr lang="uk-UA"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оперативно</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проводилася заміна непрацюючих ламп та світильників вуличного освітлення на всій території громади,  проводилися роботи по аварійних пошкодженнях ліній вуличного освітлення після природних стихій.</a:t>
            </a:r>
            <a:endParaRPr lang="uk-UA"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tabLst>
                <a:tab pos="457200" algn="l"/>
              </a:tabLst>
            </a:pPr>
            <a:r>
              <a:rPr lang="uk-UA"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обслуговування території </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в дану послугу в минулому році ввійшли:</a:t>
            </a:r>
            <a:endParaRPr lang="uk-UA"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143000" lvl="2" indent="-228600">
              <a:spcAft>
                <a:spcPts val="0"/>
              </a:spcAft>
              <a:buFont typeface="Times New Roman" panose="02020603050405020304" pitchFamily="18" charset="0"/>
              <a:buChar char="-"/>
              <a:tabLst>
                <a:tab pos="1485900" algn="l"/>
              </a:tabLst>
            </a:pPr>
            <a:r>
              <a:rPr lang="uk-UA"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поточний дрібний ремонт вулиць. с. Малі Ланки, с. Стоки,</a:t>
            </a:r>
            <a:endParaRPr lang="uk-UA"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257300">
              <a:spcAft>
                <a:spcPts val="800"/>
              </a:spcAft>
            </a:pP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 </a:t>
            </a:r>
            <a:r>
              <a:rPr lang="uk-UA"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Вілявче</a:t>
            </a:r>
            <a:r>
              <a:rPr lang="uk-UA"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uk-UA"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143000" lvl="2" indent="-228600">
              <a:spcAft>
                <a:spcPts val="0"/>
              </a:spcAft>
              <a:buFont typeface="Times New Roman" panose="02020603050405020304" pitchFamily="18" charset="0"/>
              <a:buChar char="-"/>
              <a:tabLst>
                <a:tab pos="1485900" algn="l"/>
              </a:tabLst>
            </a:pPr>
            <a:r>
              <a:rPr lang="uk-UA"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розчищення русла ріки на території с. Стоки</a:t>
            </a:r>
            <a:endParaRPr lang="uk-UA"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spcAft>
                <a:spcPts val="0"/>
              </a:spcAft>
              <a:buFont typeface="Times New Roman" panose="02020603050405020304" pitchFamily="18" charset="0"/>
              <a:buChar char="-"/>
              <a:tabLst>
                <a:tab pos="1485900" algn="l"/>
              </a:tabLst>
            </a:pPr>
            <a:r>
              <a:rPr lang="uk-UA"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розчищення та поглиблення кюветів вулиць с. Волове, </a:t>
            </a:r>
            <a:r>
              <a:rPr lang="uk-UA"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с.Стрілки</a:t>
            </a:r>
            <a:r>
              <a:rPr lang="uk-UA"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с. малі Ланки</a:t>
            </a:r>
            <a:endParaRPr lang="uk-UA"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spcAft>
                <a:spcPts val="0"/>
              </a:spcAft>
              <a:buFont typeface="Times New Roman" panose="02020603050405020304" pitchFamily="18" charset="0"/>
              <a:buChar char="-"/>
              <a:tabLst>
                <a:tab pos="1485900" algn="l"/>
              </a:tabLst>
            </a:pPr>
            <a:r>
              <a:rPr lang="uk-UA"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фарбування перильного огородження на мостах вул. Грушевського, вул. Львівська, вул. Зарічна м. </a:t>
            </a:r>
            <a:r>
              <a:rPr lang="uk-UA"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Бібрка</a:t>
            </a:r>
            <a:endParaRPr lang="uk-UA"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spcAft>
                <a:spcPts val="0"/>
              </a:spcAft>
              <a:buFont typeface="Times New Roman" panose="02020603050405020304" pitchFamily="18" charset="0"/>
              <a:buChar char="-"/>
              <a:tabLst>
                <a:tab pos="1485900" algn="l"/>
              </a:tabLst>
            </a:pPr>
            <a:r>
              <a:rPr lang="uk-UA"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фарбування дитячих ігрових майданчиків на території дитячого садочка та на території Народного дому м. </a:t>
            </a:r>
            <a:r>
              <a:rPr lang="uk-UA"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Бібрка</a:t>
            </a:r>
            <a:endParaRPr lang="uk-UA"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spcAft>
                <a:spcPts val="0"/>
              </a:spcAft>
              <a:buFont typeface="Times New Roman" panose="02020603050405020304" pitchFamily="18" charset="0"/>
              <a:buChar char="-"/>
              <a:tabLst>
                <a:tab pos="1485900" algn="l"/>
              </a:tabLst>
            </a:pPr>
            <a:r>
              <a:rPr lang="uk-UA"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проводилися роботи з ліквідації стихійних сміттєзвалищ на території громади, до чого були залучені всі працівники підприємства та техніка для вивезення прибраного сміття</a:t>
            </a:r>
            <a:endParaRPr lang="uk-UA"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r>
              <a:rPr lang="uk-UA" b="1" dirty="0">
                <a:solidFill>
                  <a:schemeClr val="accent5">
                    <a:lumMod val="75000"/>
                  </a:schemeClr>
                </a:solidFill>
                <a:latin typeface="Times New Roman" panose="02020603050405020304" pitchFamily="18" charset="0"/>
                <a:ea typeface="Calibri" panose="020F0502020204030204" pitchFamily="34" charset="0"/>
              </a:rPr>
              <a:t>встановлено екскурсійно-інформаційні таблички на території м. </a:t>
            </a:r>
            <a:r>
              <a:rPr lang="uk-UA" b="1" dirty="0" err="1">
                <a:solidFill>
                  <a:schemeClr val="accent5">
                    <a:lumMod val="75000"/>
                  </a:schemeClr>
                </a:solidFill>
                <a:latin typeface="Times New Roman" panose="02020603050405020304" pitchFamily="18" charset="0"/>
                <a:ea typeface="Calibri" panose="020F0502020204030204" pitchFamily="34" charset="0"/>
              </a:rPr>
              <a:t>Бібрка</a:t>
            </a:r>
            <a:r>
              <a:rPr lang="uk-UA" b="1" dirty="0">
                <a:solidFill>
                  <a:schemeClr val="accent5">
                    <a:lumMod val="75000"/>
                  </a:schemeClr>
                </a:solidFill>
                <a:latin typeface="Times New Roman" panose="02020603050405020304" pitchFamily="18" charset="0"/>
                <a:ea typeface="Calibri" panose="020F0502020204030204" pitchFamily="34" charset="0"/>
              </a:rPr>
              <a:t> та сіл громади, які входять до екскурсійного </a:t>
            </a:r>
            <a:r>
              <a:rPr lang="uk-UA" b="1" dirty="0" err="1">
                <a:solidFill>
                  <a:schemeClr val="accent5">
                    <a:lumMod val="75000"/>
                  </a:schemeClr>
                </a:solidFill>
                <a:latin typeface="Times New Roman" panose="02020603050405020304" pitchFamily="18" charset="0"/>
                <a:ea typeface="Calibri" panose="020F0502020204030204" pitchFamily="34" charset="0"/>
              </a:rPr>
              <a:t>проєкту</a:t>
            </a:r>
            <a:r>
              <a:rPr lang="uk-UA" b="1" dirty="0">
                <a:solidFill>
                  <a:schemeClr val="accent5">
                    <a:lumMod val="75000"/>
                  </a:schemeClr>
                </a:solidFill>
                <a:latin typeface="Times New Roman" panose="02020603050405020304" pitchFamily="18" charset="0"/>
                <a:ea typeface="Calibri" panose="020F0502020204030204" pitchFamily="34" charset="0"/>
              </a:rPr>
              <a:t> «Мандри </a:t>
            </a:r>
            <a:r>
              <a:rPr lang="uk-UA" b="1" dirty="0" err="1">
                <a:solidFill>
                  <a:schemeClr val="accent5">
                    <a:lumMod val="75000"/>
                  </a:schemeClr>
                </a:solidFill>
                <a:latin typeface="Times New Roman" panose="02020603050405020304" pitchFamily="18" charset="0"/>
                <a:ea typeface="Calibri" panose="020F0502020204030204" pitchFamily="34" charset="0"/>
              </a:rPr>
              <a:t>Сокільські</a:t>
            </a:r>
            <a:r>
              <a:rPr lang="uk-UA" b="1" dirty="0">
                <a:solidFill>
                  <a:schemeClr val="accent5">
                    <a:lumMod val="75000"/>
                  </a:schemeClr>
                </a:solidFill>
                <a:latin typeface="Times New Roman" panose="02020603050405020304" pitchFamily="18" charset="0"/>
                <a:ea typeface="Calibri" panose="020F0502020204030204" pitchFamily="34" charset="0"/>
              </a:rPr>
              <a:t>».</a:t>
            </a:r>
            <a:endParaRPr lang="uk-UA" b="1" dirty="0">
              <a:solidFill>
                <a:schemeClr val="accent5">
                  <a:lumMod val="75000"/>
                </a:schemeClr>
              </a:solidFill>
            </a:endParaRPr>
          </a:p>
        </p:txBody>
      </p:sp>
    </p:spTree>
    <p:extLst>
      <p:ext uri="{BB962C8B-B14F-4D97-AF65-F5344CB8AC3E}">
        <p14:creationId xmlns:p14="http://schemas.microsoft.com/office/powerpoint/2010/main" val="13563952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56755" y="0"/>
            <a:ext cx="11730446" cy="6957802"/>
          </a:xfrm>
          <a:prstGeom prst="rect">
            <a:avLst/>
          </a:prstGeom>
        </p:spPr>
        <p:txBody>
          <a:bodyPr wrap="square">
            <a:spAutoFit/>
          </a:bodyPr>
          <a:lstStyle/>
          <a:p>
            <a:pPr marL="342900" lvl="0" indent="-342900">
              <a:lnSpc>
                <a:spcPct val="107000"/>
              </a:lnSpc>
              <a:spcAft>
                <a:spcPts val="0"/>
              </a:spcAft>
              <a:tabLst>
                <a:tab pos="457200" algn="l"/>
              </a:tabLst>
            </a:pPr>
            <a:r>
              <a:rPr lang="uk-UA" sz="2200"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утримання зелених насаджень</a:t>
            </a:r>
            <a:endParaRPr lang="uk-UA" sz="22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0"/>
              </a:spcAft>
              <a:buFont typeface="Times New Roman" panose="02020603050405020304" pitchFamily="18" charset="0"/>
              <a:buChar char="-"/>
              <a:tabLst>
                <a:tab pos="1485900" algn="l"/>
              </a:tabLst>
            </a:pP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Протягом року систематично проводилися роботи по формуванню кущів та скошування трави на територіях парків та косогорах вулиць та канав.</a:t>
            </a:r>
            <a:endParaRPr lang="uk-UA" sz="22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spcAft>
                <a:spcPts val="0"/>
              </a:spcAft>
              <a:buFont typeface="Times New Roman" panose="02020603050405020304" pitchFamily="18" charset="0"/>
              <a:buChar char="-"/>
              <a:tabLst>
                <a:tab pos="1485900" algn="l"/>
              </a:tabLst>
            </a:pP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Провели санітарну обрізку аварійних та сухостійних гілок та дерев на території сіл Лани, Стоки, Під</a:t>
            </a:r>
            <a:r>
              <a:rPr lang="ru-RU"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ярків, </a:t>
            </a:r>
            <a:r>
              <a:rPr lang="uk-UA" sz="2200"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Підгородище</a:t>
            </a: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та м. </a:t>
            </a:r>
            <a:r>
              <a:rPr lang="uk-UA" sz="2200"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Бібрка</a:t>
            </a:r>
            <a:endParaRPr lang="uk-UA" sz="22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spcAft>
                <a:spcPts val="0"/>
              </a:spcAft>
              <a:buFont typeface="Times New Roman" panose="02020603050405020304" pitchFamily="18" charset="0"/>
              <a:buChar char="-"/>
              <a:tabLst>
                <a:tab pos="1485900" algn="l"/>
              </a:tabLst>
            </a:pP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Проведено побілку стовбурів дерев</a:t>
            </a:r>
            <a:endParaRPr lang="uk-UA" sz="22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spcAft>
                <a:spcPts val="0"/>
              </a:spcAft>
              <a:buFont typeface="Times New Roman" panose="02020603050405020304" pitchFamily="18" charset="0"/>
              <a:buChar char="-"/>
              <a:tabLst>
                <a:tab pos="1485900" algn="l"/>
              </a:tabLst>
            </a:pP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Влаштовано клумбу з декоративних рослин в центральній частині с. Стрілки</a:t>
            </a:r>
            <a:endParaRPr lang="uk-UA" sz="22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tabLst>
                <a:tab pos="457200" algn="l"/>
              </a:tabLst>
            </a:pPr>
            <a:r>
              <a:rPr lang="uk-UA" sz="2200"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утримання кладовища</a:t>
            </a:r>
            <a:endParaRPr lang="uk-UA" sz="22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0"/>
              </a:spcAft>
              <a:buFont typeface="Times New Roman" panose="02020603050405020304" pitchFamily="18" charset="0"/>
              <a:buChar char="-"/>
              <a:tabLst>
                <a:tab pos="1485900" algn="l"/>
              </a:tabLst>
            </a:pP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На території кладовища м. </a:t>
            </a:r>
            <a:r>
              <a:rPr lang="uk-UA" sz="2200"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Бібрка</a:t>
            </a: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проведено ремонт та фарбування намогильного пам’ятника Гриця </a:t>
            </a:r>
            <a:r>
              <a:rPr lang="uk-UA" sz="2200"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Пісецького</a:t>
            </a: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22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spcAft>
                <a:spcPts val="0"/>
              </a:spcAft>
              <a:buFont typeface="Times New Roman" panose="02020603050405020304" pitchFamily="18" charset="0"/>
              <a:buChar char="-"/>
              <a:tabLst>
                <a:tab pos="1485900" algn="l"/>
              </a:tabLst>
            </a:pP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Проведено ремонт всіх дерев’яних лавок, які розташовані вздовж пішохідних доріжок на кладовищі м. </a:t>
            </a:r>
            <a:r>
              <a:rPr lang="uk-UA" sz="2200" b="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Бібрка</a:t>
            </a:r>
            <a:endParaRPr lang="uk-UA" sz="22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spcAft>
                <a:spcPts val="0"/>
              </a:spcAft>
              <a:buFont typeface="Times New Roman" panose="02020603050405020304" pitchFamily="18" charset="0"/>
              <a:buChar char="-"/>
              <a:tabLst>
                <a:tab pos="1485900" algn="l"/>
              </a:tabLst>
            </a:pPr>
            <a:r>
              <a:rPr lang="uk-UA" sz="2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протягом року проводилися роботи по прибиранню кладовища від дрібного сміття, підмітання доріжок кладовища, проводилися роботи з ліквідації стихійних великих сміттєзвалищ за допомогою екскаватора. Також проводилися роботи по прибиранню, прополюванню могил загального значення.</a:t>
            </a:r>
            <a:endParaRPr lang="uk-UA" sz="22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tabLst>
                <a:tab pos="457200" algn="l"/>
              </a:tabLst>
            </a:pPr>
            <a:r>
              <a:rPr lang="uk-UA" sz="2200"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поводження зі сміттям</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Щоденно проводилося вивезення вуличного </a:t>
            </a:r>
            <a:r>
              <a:rPr lang="uk-UA" sz="2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змету</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та опалого листя коло бордюрів. Щоденно збираються ТПВ з вуличних урн та складуються у контейнери, які щотижнево вивозяться спецтранспортом ТОВ «</a:t>
            </a:r>
            <a:r>
              <a:rPr lang="uk-UA" sz="2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Спецавтотранс</a:t>
            </a:r>
            <a:r>
              <a:rPr lang="uk-UA" sz="2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-Львів»</a:t>
            </a:r>
            <a:endParaRPr lang="uk-UA" sz="22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095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0" y="1"/>
            <a:ext cx="1027691" cy="1360652"/>
          </a:xfrm>
          <a:prstGeom prst="rect">
            <a:avLst/>
          </a:prstGeom>
          <a:noFill/>
        </p:spPr>
      </p:pic>
      <p:sp>
        <p:nvSpPr>
          <p:cNvPr id="3" name="Прямоугольник 2"/>
          <p:cNvSpPr/>
          <p:nvPr/>
        </p:nvSpPr>
        <p:spPr>
          <a:xfrm>
            <a:off x="2095472" y="1"/>
            <a:ext cx="8572528" cy="830997"/>
          </a:xfrm>
          <a:prstGeom prst="rect">
            <a:avLst/>
          </a:prstGeom>
        </p:spPr>
        <p:txBody>
          <a:bodyPr wrap="square">
            <a:spAutoFit/>
          </a:bodyPr>
          <a:lstStyle/>
          <a:p>
            <a:pPr algn="ctr"/>
            <a:r>
              <a:rPr lang="uk-UA" sz="2400" b="1" dirty="0">
                <a:solidFill>
                  <a:srgbClr val="7030A0"/>
                </a:solidFill>
              </a:rPr>
              <a:t>Про  утворення структури (відділів, служб та комунальних підприємств) Бібрської міської ради </a:t>
            </a:r>
            <a:endParaRPr lang="ru-RU" sz="2400" dirty="0">
              <a:solidFill>
                <a:srgbClr val="7030A0"/>
              </a:solidFill>
            </a:endParaRPr>
          </a:p>
        </p:txBody>
      </p:sp>
      <p:pic>
        <p:nvPicPr>
          <p:cNvPr id="41986" name="Picture 2"/>
          <p:cNvPicPr>
            <a:picLocks noChangeAspect="1" noChangeArrowheads="1"/>
          </p:cNvPicPr>
          <p:nvPr/>
        </p:nvPicPr>
        <p:blipFill>
          <a:blip r:embed="rId3" cstate="print"/>
          <a:srcRect/>
          <a:stretch>
            <a:fillRect/>
          </a:stretch>
        </p:blipFill>
        <p:spPr bwMode="auto">
          <a:xfrm>
            <a:off x="3309918" y="1360652"/>
            <a:ext cx="6215106" cy="4655330"/>
          </a:xfrm>
          <a:prstGeom prst="rect">
            <a:avLst/>
          </a:prstGeom>
          <a:noFill/>
          <a:ln w="9525">
            <a:noFill/>
            <a:miter lim="800000"/>
            <a:headEnd/>
            <a:tailEnd/>
          </a:ln>
          <a:effectLst/>
        </p:spPr>
      </p:pic>
      <p:sp>
        <p:nvSpPr>
          <p:cNvPr id="7" name="Rectangle 1"/>
          <p:cNvSpPr>
            <a:spLocks noChangeArrowheads="1"/>
          </p:cNvSpPr>
          <p:nvPr/>
        </p:nvSpPr>
        <p:spPr bwMode="auto">
          <a:xfrm>
            <a:off x="373261" y="1360652"/>
            <a:ext cx="11669917" cy="52322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uk-UA" sz="2400" b="1" dirty="0">
                <a:solidFill>
                  <a:srgbClr val="7030A0"/>
                </a:solidFill>
                <a:latin typeface="+mj-lt"/>
                <a:ea typeface="Times New Roman" pitchFamily="18" charset="0"/>
                <a:cs typeface="Times New Roman" pitchFamily="18" charset="0"/>
              </a:rPr>
              <a:t>У зв’язку з утворенням територіальної громади </a:t>
            </a:r>
            <a:r>
              <a:rPr lang="uk-UA" sz="2400" b="1" dirty="0" err="1">
                <a:solidFill>
                  <a:srgbClr val="7030A0"/>
                </a:solidFill>
                <a:latin typeface="+mj-lt"/>
                <a:ea typeface="Times New Roman" pitchFamily="18" charset="0"/>
                <a:cs typeface="Times New Roman" pitchFamily="18" charset="0"/>
              </a:rPr>
              <a:t>Бібрською</a:t>
            </a:r>
            <a:r>
              <a:rPr lang="uk-UA" sz="2400" b="1" dirty="0">
                <a:solidFill>
                  <a:srgbClr val="7030A0"/>
                </a:solidFill>
                <a:latin typeface="+mj-lt"/>
                <a:ea typeface="Times New Roman" pitchFamily="18" charset="0"/>
                <a:cs typeface="Times New Roman" pitchFamily="18" charset="0"/>
              </a:rPr>
              <a:t> міською радою було створено:</a:t>
            </a:r>
          </a:p>
          <a:p>
            <a:pPr fontAlgn="base">
              <a:spcBef>
                <a:spcPct val="0"/>
              </a:spcBef>
              <a:spcAft>
                <a:spcPct val="0"/>
              </a:spcAft>
              <a:buFont typeface="Arial" pitchFamily="34" charset="0"/>
              <a:buChar char="•"/>
            </a:pPr>
            <a:r>
              <a:rPr lang="uk-UA" sz="2400" b="1" dirty="0">
                <a:solidFill>
                  <a:srgbClr val="7030A0"/>
                </a:solidFill>
                <a:latin typeface="+mj-lt"/>
                <a:ea typeface="Times New Roman" pitchFamily="18" charset="0"/>
                <a:cs typeface="Times New Roman" pitchFamily="18" charset="0"/>
              </a:rPr>
              <a:t> </a:t>
            </a:r>
            <a:r>
              <a:rPr lang="uk-UA" sz="2400" b="1" dirty="0">
                <a:solidFill>
                  <a:srgbClr val="7030A0"/>
                </a:solidFill>
                <a:ea typeface="Times New Roman" pitchFamily="18" charset="0"/>
                <a:cs typeface="Times New Roman" pitchFamily="18" charset="0"/>
              </a:rPr>
              <a:t>відділ освіти, </a:t>
            </a:r>
          </a:p>
          <a:p>
            <a:pPr fontAlgn="base">
              <a:spcBef>
                <a:spcPct val="0"/>
              </a:spcBef>
              <a:spcAft>
                <a:spcPct val="0"/>
              </a:spcAft>
              <a:buFont typeface="Arial" pitchFamily="34" charset="0"/>
              <a:buChar char="•"/>
            </a:pPr>
            <a:r>
              <a:rPr lang="uk-UA" sz="2400" b="1" dirty="0">
                <a:solidFill>
                  <a:srgbClr val="7030A0"/>
                </a:solidFill>
                <a:ea typeface="Times New Roman" pitchFamily="18" charset="0"/>
                <a:cs typeface="Times New Roman" pitchFamily="18" charset="0"/>
              </a:rPr>
              <a:t> відділ культури, туризму, сім’ї, молоді, спорту та соціальної політики;</a:t>
            </a:r>
          </a:p>
          <a:p>
            <a:pPr>
              <a:buFont typeface="Arial" pitchFamily="34" charset="0"/>
              <a:buChar char="•"/>
            </a:pPr>
            <a:r>
              <a:rPr lang="uk-UA" sz="2400" b="1" dirty="0">
                <a:solidFill>
                  <a:srgbClr val="7030A0"/>
                </a:solidFill>
              </a:rPr>
              <a:t>відділ містобудування, архітектури, земельних відносин та інфраструктури;</a:t>
            </a:r>
            <a:endParaRPr lang="ru-RU" sz="2400" b="1" dirty="0">
              <a:solidFill>
                <a:srgbClr val="7030A0"/>
              </a:solidFill>
            </a:endParaRPr>
          </a:p>
          <a:p>
            <a:pPr>
              <a:buFont typeface="Arial" pitchFamily="34" charset="0"/>
              <a:buChar char="•"/>
            </a:pPr>
            <a:r>
              <a:rPr lang="uk-UA" sz="2400" b="1" dirty="0">
                <a:solidFill>
                  <a:srgbClr val="7030A0"/>
                </a:solidFill>
              </a:rPr>
              <a:t> відділ державної реєстрації,</a:t>
            </a:r>
            <a:endParaRPr lang="ru-RU" sz="2400" b="1" dirty="0">
              <a:solidFill>
                <a:srgbClr val="7030A0"/>
              </a:solidFill>
            </a:endParaRPr>
          </a:p>
          <a:p>
            <a:pPr>
              <a:buFont typeface="Arial" pitchFamily="34" charset="0"/>
              <a:buChar char="•"/>
            </a:pPr>
            <a:r>
              <a:rPr lang="uk-UA" sz="2400" b="1" dirty="0">
                <a:solidFill>
                  <a:srgbClr val="7030A0"/>
                </a:solidFill>
              </a:rPr>
              <a:t> відділ фінансів, бюджету, бухгалтерського обліку, звітності та контролю; </a:t>
            </a:r>
            <a:endParaRPr lang="ru-RU" sz="2400" b="1" dirty="0">
              <a:solidFill>
                <a:srgbClr val="7030A0"/>
              </a:solidFill>
            </a:endParaRPr>
          </a:p>
          <a:p>
            <a:pPr lvl="0" fontAlgn="base">
              <a:spcBef>
                <a:spcPct val="0"/>
              </a:spcBef>
              <a:spcAft>
                <a:spcPct val="0"/>
              </a:spcAft>
              <a:buFont typeface="Arial" pitchFamily="34" charset="0"/>
              <a:buChar char="•"/>
            </a:pPr>
            <a:r>
              <a:rPr lang="uk-UA" sz="2400" b="1" dirty="0">
                <a:solidFill>
                  <a:srgbClr val="7030A0"/>
                </a:solidFill>
                <a:ea typeface="Calibri" pitchFamily="34" charset="0"/>
                <a:cs typeface="Times New Roman" pitchFamily="18" charset="0"/>
              </a:rPr>
              <a:t>Службу у справах дітей Бібрської міської ради,</a:t>
            </a:r>
            <a:endParaRPr lang="uk-UA" sz="2400" b="1" dirty="0">
              <a:solidFill>
                <a:srgbClr val="7030A0"/>
              </a:solidFill>
              <a:ea typeface="Times New Roman" pitchFamily="18" charset="0"/>
              <a:cs typeface="Times New Roman" pitchFamily="18" charset="0"/>
            </a:endParaRPr>
          </a:p>
          <a:p>
            <a:pPr fontAlgn="base">
              <a:spcBef>
                <a:spcPct val="0"/>
              </a:spcBef>
              <a:spcAft>
                <a:spcPct val="0"/>
              </a:spcAft>
              <a:buFont typeface="Arial" pitchFamily="34" charset="0"/>
              <a:buChar char="•"/>
            </a:pPr>
            <a:r>
              <a:rPr lang="uk-UA" sz="2400" b="1" dirty="0">
                <a:solidFill>
                  <a:srgbClr val="7030A0"/>
                </a:solidFill>
                <a:ea typeface="Times New Roman" pitchFamily="18" charset="0"/>
                <a:cs typeface="Times New Roman" pitchFamily="18" charset="0"/>
              </a:rPr>
              <a:t> Комунальний заклад </a:t>
            </a:r>
            <a:r>
              <a:rPr lang="uk-UA" sz="2400" b="1" dirty="0" err="1">
                <a:solidFill>
                  <a:srgbClr val="7030A0"/>
                </a:solidFill>
                <a:ea typeface="Times New Roman" pitchFamily="18" charset="0"/>
                <a:cs typeface="Times New Roman" pitchFamily="18" charset="0"/>
              </a:rPr>
              <a:t>“Публічна</a:t>
            </a:r>
            <a:r>
              <a:rPr lang="uk-UA" sz="2400" b="1" dirty="0">
                <a:solidFill>
                  <a:srgbClr val="7030A0"/>
                </a:solidFill>
                <a:ea typeface="Times New Roman" pitchFamily="18" charset="0"/>
                <a:cs typeface="Times New Roman" pitchFamily="18" charset="0"/>
              </a:rPr>
              <a:t> бібліотека,”</a:t>
            </a:r>
          </a:p>
          <a:p>
            <a:pPr fontAlgn="base">
              <a:spcBef>
                <a:spcPct val="0"/>
              </a:spcBef>
              <a:spcAft>
                <a:spcPct val="0"/>
              </a:spcAft>
              <a:buFont typeface="Arial" pitchFamily="34" charset="0"/>
              <a:buChar char="•"/>
            </a:pPr>
            <a:r>
              <a:rPr lang="uk-UA" sz="2400" b="1" dirty="0">
                <a:solidFill>
                  <a:srgbClr val="7030A0"/>
                </a:solidFill>
                <a:ea typeface="Times New Roman" pitchFamily="18" charset="0"/>
                <a:cs typeface="Times New Roman" pitchFamily="18" charset="0"/>
              </a:rPr>
              <a:t>  комунальне некомерційне підприємство «Центр первинної медико-санітарної допомоги» Бібрської міської ради; </a:t>
            </a:r>
          </a:p>
          <a:p>
            <a:pPr fontAlgn="base">
              <a:spcBef>
                <a:spcPct val="0"/>
              </a:spcBef>
              <a:spcAft>
                <a:spcPct val="0"/>
              </a:spcAft>
              <a:buFont typeface="Arial" pitchFamily="34" charset="0"/>
              <a:buChar char="•"/>
            </a:pPr>
            <a:r>
              <a:rPr lang="uk-UA" sz="2400" b="1" dirty="0">
                <a:solidFill>
                  <a:srgbClr val="7030A0"/>
                </a:solidFill>
                <a:ea typeface="Calibri" pitchFamily="34" charset="0"/>
                <a:cs typeface="Times New Roman" pitchFamily="18" charset="0"/>
              </a:rPr>
              <a:t> Комунальний заклад «Центр надання соціальних послуг» Бібрської міської ради, </a:t>
            </a:r>
          </a:p>
          <a:p>
            <a:pPr fontAlgn="base">
              <a:spcBef>
                <a:spcPct val="0"/>
              </a:spcBef>
              <a:spcAft>
                <a:spcPct val="0"/>
              </a:spcAft>
            </a:pPr>
            <a:r>
              <a:rPr lang="uk-UA" sz="2400" b="1" dirty="0">
                <a:solidFill>
                  <a:srgbClr val="7030A0"/>
                </a:solidFill>
                <a:latin typeface="+mj-lt"/>
                <a:ea typeface="Calibri" pitchFamily="34" charset="0"/>
                <a:cs typeface="Times New Roman" pitchFamily="18" charset="0"/>
              </a:rPr>
              <a:t>які перебрали функції відповідних відділів,  служб і установ </a:t>
            </a:r>
            <a:r>
              <a:rPr lang="uk-UA" sz="2400" b="1" dirty="0" err="1">
                <a:solidFill>
                  <a:srgbClr val="7030A0"/>
                </a:solidFill>
                <a:latin typeface="+mj-lt"/>
                <a:ea typeface="Calibri" pitchFamily="34" charset="0"/>
                <a:cs typeface="Times New Roman" pitchFamily="18" charset="0"/>
              </a:rPr>
              <a:t>Перемишлянської</a:t>
            </a:r>
            <a:r>
              <a:rPr lang="uk-UA" sz="2400" b="1" dirty="0">
                <a:solidFill>
                  <a:srgbClr val="7030A0"/>
                </a:solidFill>
                <a:latin typeface="+mj-lt"/>
                <a:ea typeface="Calibri" pitchFamily="34" charset="0"/>
                <a:cs typeface="Times New Roman" pitchFamily="18" charset="0"/>
              </a:rPr>
              <a:t> РДА або </a:t>
            </a:r>
            <a:r>
              <a:rPr lang="uk-UA" sz="2400" b="1" dirty="0" err="1">
                <a:solidFill>
                  <a:srgbClr val="7030A0"/>
                </a:solidFill>
                <a:latin typeface="+mj-lt"/>
                <a:ea typeface="Calibri" pitchFamily="34" charset="0"/>
                <a:cs typeface="Times New Roman" pitchFamily="18" charset="0"/>
              </a:rPr>
              <a:t>Перемишлянської</a:t>
            </a:r>
            <a:r>
              <a:rPr lang="uk-UA" sz="2400" b="1" dirty="0">
                <a:solidFill>
                  <a:srgbClr val="7030A0"/>
                </a:solidFill>
                <a:latin typeface="+mj-lt"/>
                <a:ea typeface="Calibri" pitchFamily="34" charset="0"/>
                <a:cs typeface="Times New Roman" pitchFamily="18" charset="0"/>
              </a:rPr>
              <a:t> районної ради. </a:t>
            </a:r>
            <a:endParaRPr lang="ru-RU" sz="2400" b="1" dirty="0">
              <a:solidFill>
                <a:srgbClr val="7030A0"/>
              </a:solidFill>
              <a:latin typeface="+mj-lt"/>
            </a:endParaRPr>
          </a:p>
          <a:p>
            <a:pPr eaLnBrk="0" fontAlgn="base" hangingPunct="0">
              <a:spcBef>
                <a:spcPct val="0"/>
              </a:spcBef>
              <a:spcAft>
                <a:spcPct val="0"/>
              </a:spcAft>
            </a:pPr>
            <a:endParaRPr lang="ru-RU" sz="2200" dirty="0">
              <a:latin typeface="+mj-lt"/>
            </a:endParaRPr>
          </a:p>
        </p:txBody>
      </p:sp>
    </p:spTree>
    <p:extLst>
      <p:ext uri="{BB962C8B-B14F-4D97-AF65-F5344CB8AC3E}">
        <p14:creationId xmlns:p14="http://schemas.microsoft.com/office/powerpoint/2010/main" val="33022048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27016" y="0"/>
            <a:ext cx="10855235" cy="6908623"/>
          </a:xfrm>
          <a:prstGeom prst="rect">
            <a:avLst/>
          </a:prstGeom>
        </p:spPr>
        <p:txBody>
          <a:bodyPr wrap="square">
            <a:spAutoFit/>
          </a:bodyPr>
          <a:lstStyle/>
          <a:p>
            <a:pPr algn="ctr">
              <a:lnSpc>
                <a:spcPct val="107000"/>
              </a:lnSpc>
              <a:spcAft>
                <a:spcPts val="800"/>
              </a:spcAft>
            </a:pPr>
            <a:r>
              <a:rPr lang="uk-UA"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Комунальне підприємство «</a:t>
            </a:r>
            <a:r>
              <a:rPr lang="uk-UA"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Бібрський</a:t>
            </a:r>
            <a:r>
              <a:rPr lang="uk-UA"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комунальник»</a:t>
            </a:r>
            <a:endParaRPr lang="uk-U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Комунальне підприємство «</a:t>
            </a:r>
            <a:r>
              <a:rPr lang="uk-UA" sz="24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Бібрський</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комунальник» </a:t>
            </a:r>
            <a:r>
              <a:rPr lang="uk-UA" sz="24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ради забезпечує населення м. </a:t>
            </a:r>
            <a:r>
              <a:rPr lang="uk-UA" sz="24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питним водопостачанням та відведенням побутових стоків.</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Основний вид діяльності підприємства – надання послуг з водопостачання та водовідведення та послуг з утримання будинків та прибудинкової території.</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Джерелом водопостачання міста і вторинних користувачів є підземні води. Водозабір здійснюється двома </a:t>
            </a:r>
            <a:r>
              <a:rPr lang="uk-UA" sz="24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свердловинами, </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розташованими в м. Бібрка на  віддалі </a:t>
            </a:r>
            <a:r>
              <a:rPr lang="uk-UA" sz="24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420 м </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від автодороги на м. Ходорів (вул. Галицька). Віддаль між свердловинами </a:t>
            </a:r>
            <a:r>
              <a:rPr lang="uk-UA" sz="24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100 м</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uk-UA" sz="24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Обидві </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свердловини робочі, глибина їх 45 і 80 м, рекомендований </a:t>
            </a:r>
            <a:r>
              <a:rPr lang="uk-UA" sz="24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дебіт - відповідно </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25 і 60 м</a:t>
            </a:r>
            <a:r>
              <a:rPr lang="uk-UA" sz="2400" b="1" baseline="300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3</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/год.</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Рекомендована потужність існуючого водозабору становить 2040м</a:t>
            </a:r>
            <a:r>
              <a:rPr lang="uk-UA" sz="2400" b="1" baseline="300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3</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/добу або 744,6 тис.м</a:t>
            </a:r>
            <a:r>
              <a:rPr lang="uk-UA" sz="2400" b="1" baseline="300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3</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/рік. Водозабір забезпечує нормативно – розрахункову витрату води.</a:t>
            </a:r>
            <a:endParaRPr lang="uk-UA" sz="24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16468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92762" y="0"/>
            <a:ext cx="11341632" cy="6846105"/>
          </a:xfrm>
          <a:prstGeom prst="rect">
            <a:avLst/>
          </a:prstGeom>
        </p:spPr>
        <p:txBody>
          <a:bodyPr wrap="square">
            <a:spAutoFit/>
          </a:bodyPr>
          <a:lstStyle/>
          <a:p>
            <a:pPr algn="just">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Протяжність водопровідних мереж становить 21,8 км.</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Стічні води міста системою самопливних колекторів поступають в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каналізаційно</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насосну станцію, яка подає їх на очисні споруди. Обстеженням промислових підприємств і установ міста встановлено, що виробничі стоки специфічних забруднень (металів, органічних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сполук</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і </a:t>
            </a:r>
            <a:r>
              <a:rPr lang="uk-UA" sz="20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т.і</a:t>
            </a: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 мають і вони близькі по якості до господарсько – побутових стоків. 	Очистка стічних вод проводиться на каналізаційних очисних спорудах потужністю 700м</a:t>
            </a:r>
            <a:r>
              <a:rPr lang="uk-UA" sz="2000"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/добу, 255,5 тис.м</a:t>
            </a:r>
            <a:r>
              <a:rPr lang="uk-UA" sz="2000"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/рік.</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Протяжність каналізаційних мереж становить 7,5км.</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Водопостачання міста здійснюється цілодобово.</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a:t>
            </a: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2019 – 2020 роках КП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Бібрський</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комунальник» проведено наступні роботи:</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будівництво  водопровідної мережі в с.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Шпильчина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протяжністю 900 метрів;</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будівництво каналізаційної мережі по вул. Галицькій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довжиною 60 метрів (за спільної участі мешканців даної вулиці);</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заміна каналізаційної мережі по вул. Шептицького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довжиною 30 метрів;</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ремонт каналізаційної мережі по вул.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Б.Лепкого</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10;</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встановлення автоматики на насосній станції по вул. Шевченка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для подачі води в с.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Шпильчина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будівництво каналізаційного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колектора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по вул. Ів. Франка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поточний ремонт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ливневої</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каналізаційної мережі по вул. Грушевського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210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0960" y="0"/>
            <a:ext cx="12252960" cy="6759799"/>
          </a:xfrm>
          <a:prstGeom prst="rect">
            <a:avLst/>
          </a:prstGeom>
        </p:spPr>
        <p:txBody>
          <a:bodyPr wrap="square">
            <a:spAutoFit/>
          </a:bodyPr>
          <a:lstStyle/>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очищення каналізаційної мережі по вул. С. Крушельницької та вул.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Ул</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Кравченко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заміна пожежних гідрантів по вул. Галицькій, вул. Шевченка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ремонт водопровідної мережі по вул. Вітовського  довжиною 130м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очищення каналізаційної мережі по вул. 22 січня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ремонт зливної каналізації по вул. Грушевського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довжиною 25 метрів;</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придбано та проведено роботи по заміні двох глибинних насосів на свердловинах питної води;</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проведено поточні ремонти коридорів загального користування (за спільної участі мешканців);</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закуплено матеріали для часткового поточного ремонту покрівлі по вул. У. Кравченко, 9; вул. Б. Лепкого, 10;</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встановлено вхідні двері в комунальних будинках (вул.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Ул</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Кравченко, 13, вул.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Ул</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Кравченко, 9, вул. </a:t>
            </a: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Уляни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Кравченко, 11, вул. Весела, 3, вул. Шкільна, 1, вул. Ів. Франка,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пл</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Нац</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Відродження,  </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проведено ремонт енергозабезпечення  будинку №19 по вул. Галицькій в м.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Бібрка</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закуплено та встановлено 18 люків на водопровідних та каналізаційних мережах;</a:t>
            </a:r>
            <a:endParaRPr lang="uk-UA" sz="20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276225" algn="just">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2019 – 2020 роках ліквідовано 88 витоків з водопровідної мережі  та проведено 44 очищень каналізаційної мережі</a:t>
            </a: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Нові абоненти: вода – 69 абонентів</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каналізація  - 39 абонентів</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Прокладено : водопровід – 1130м</a:t>
            </a:r>
            <a:endParaRPr lang="uk-UA"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каналізація  - 285 м</a:t>
            </a:r>
            <a:endParaRPr lang="uk-UA"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590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214290"/>
            <a:ext cx="8229600" cy="1143000"/>
          </a:xfrm>
        </p:spPr>
        <p:txBody>
          <a:bodyPr>
            <a:normAutofit fontScale="90000"/>
          </a:bodyPr>
          <a:lstStyle/>
          <a:p>
            <a:r>
              <a:rPr lang="uk-UA" b="1" dirty="0" smtClean="0"/>
              <a:t/>
            </a:r>
            <a:br>
              <a:rPr lang="uk-UA" b="1" dirty="0" smtClean="0"/>
            </a:br>
            <a:r>
              <a:rPr lang="uk-UA" b="1" dirty="0" smtClean="0"/>
              <a:t/>
            </a:r>
            <a:br>
              <a:rPr lang="uk-UA" b="1" dirty="0" smtClean="0"/>
            </a:br>
            <a:r>
              <a:rPr lang="uk-UA" b="1" dirty="0" smtClean="0"/>
              <a:t/>
            </a:r>
            <a:br>
              <a:rPr lang="uk-UA" b="1" dirty="0" smtClean="0"/>
            </a:br>
            <a:r>
              <a:rPr lang="uk-UA" sz="3600" b="1" dirty="0"/>
              <a:t>Благоустрій, охорона довкілля та санітарний стан міста (Комунальні підприємства</a:t>
            </a:r>
            <a:r>
              <a:rPr lang="uk-UA" sz="3100" b="1" dirty="0"/>
              <a:t>) </a:t>
            </a:r>
            <a:br>
              <a:rPr lang="uk-UA" sz="3100" b="1" dirty="0"/>
            </a:br>
            <a:r>
              <a:rPr lang="ru-RU" dirty="0" smtClean="0"/>
              <a:t/>
            </a:r>
            <a:br>
              <a:rPr lang="ru-RU" dirty="0" smtClean="0"/>
            </a:br>
            <a:r>
              <a:rPr lang="uk-UA" b="1" dirty="0" smtClean="0"/>
              <a:t> </a:t>
            </a:r>
            <a:r>
              <a:rPr lang="ru-RU" dirty="0" smtClean="0"/>
              <a:t/>
            </a:r>
            <a:br>
              <a:rPr lang="ru-RU" dirty="0" smtClean="0"/>
            </a:br>
            <a:endParaRPr lang="ru-RU" dirty="0"/>
          </a:p>
        </p:txBody>
      </p:sp>
      <p:pic>
        <p:nvPicPr>
          <p:cNvPr id="1027" name="Picture 3" descr="C:\Documents and Settings\Admin\Рабочий стол\звіт мера\Фото до звіту Мера 2016\КлумбиЦентр.jpg"/>
          <p:cNvPicPr>
            <a:picLocks noChangeAspect="1" noChangeArrowheads="1"/>
          </p:cNvPicPr>
          <p:nvPr/>
        </p:nvPicPr>
        <p:blipFill>
          <a:blip r:embed="rId2" cstate="print"/>
          <a:srcRect/>
          <a:stretch>
            <a:fillRect/>
          </a:stretch>
        </p:blipFill>
        <p:spPr bwMode="auto">
          <a:xfrm>
            <a:off x="5078722" y="3214687"/>
            <a:ext cx="5589278" cy="2857519"/>
          </a:xfrm>
          <a:prstGeom prst="rect">
            <a:avLst/>
          </a:prstGeom>
          <a:noFill/>
        </p:spPr>
      </p:pic>
      <p:sp>
        <p:nvSpPr>
          <p:cNvPr id="7" name="Прямоугольник 6"/>
          <p:cNvSpPr/>
          <p:nvPr/>
        </p:nvSpPr>
        <p:spPr>
          <a:xfrm>
            <a:off x="1738282" y="2143117"/>
            <a:ext cx="4929222" cy="3170099"/>
          </a:xfrm>
          <a:prstGeom prst="rect">
            <a:avLst/>
          </a:prstGeom>
        </p:spPr>
        <p:txBody>
          <a:bodyPr wrap="square">
            <a:spAutoFit/>
          </a:bodyPr>
          <a:lstStyle/>
          <a:p>
            <a:pPr>
              <a:buNone/>
            </a:pPr>
            <a:r>
              <a:rPr lang="uk-UA" sz="2000" b="1" dirty="0"/>
              <a:t>Адреса: м. </a:t>
            </a:r>
            <a:r>
              <a:rPr lang="uk-UA" sz="2000" b="1" dirty="0" err="1"/>
              <a:t>Бібрка</a:t>
            </a:r>
            <a:r>
              <a:rPr lang="uk-UA" sz="2000" b="1" dirty="0"/>
              <a:t>, вул. Тарнавського, 22</a:t>
            </a:r>
            <a:endParaRPr lang="ru-RU" sz="2000" dirty="0"/>
          </a:p>
          <a:p>
            <a:pPr>
              <a:buNone/>
            </a:pPr>
            <a:r>
              <a:rPr lang="uk-UA" sz="2000" b="1" dirty="0"/>
              <a:t> Підприємство надає послуги:</a:t>
            </a:r>
            <a:endParaRPr lang="ru-RU" sz="2000" dirty="0"/>
          </a:p>
          <a:p>
            <a:r>
              <a:rPr lang="uk-UA" sz="2000" b="1" dirty="0"/>
              <a:t>прибирання та підмітання вулиць;</a:t>
            </a:r>
            <a:endParaRPr lang="ru-RU" sz="2000" dirty="0"/>
          </a:p>
          <a:p>
            <a:r>
              <a:rPr lang="uk-UA" sz="2000" b="1" dirty="0"/>
              <a:t>технічне обслуговування вуличного</a:t>
            </a:r>
          </a:p>
          <a:p>
            <a:pPr>
              <a:buNone/>
            </a:pPr>
            <a:r>
              <a:rPr lang="uk-UA" sz="2000" b="1" dirty="0"/>
              <a:t>      освітлення;</a:t>
            </a:r>
            <a:endParaRPr lang="ru-RU" sz="2000" dirty="0"/>
          </a:p>
          <a:p>
            <a:r>
              <a:rPr lang="uk-UA" sz="2000" b="1" dirty="0"/>
              <a:t>утримання території парків та вулиць;</a:t>
            </a:r>
            <a:endParaRPr lang="ru-RU" sz="2000" dirty="0"/>
          </a:p>
          <a:p>
            <a:r>
              <a:rPr lang="uk-UA" sz="2000" b="1" dirty="0"/>
              <a:t>озеленення території та </a:t>
            </a:r>
          </a:p>
          <a:p>
            <a:r>
              <a:rPr lang="uk-UA" sz="2000" b="1" dirty="0"/>
              <a:t>утримання зелених насаджень;</a:t>
            </a:r>
            <a:endParaRPr lang="ru-RU" sz="2000" dirty="0"/>
          </a:p>
          <a:p>
            <a:r>
              <a:rPr lang="uk-UA" sz="2000" b="1" dirty="0"/>
              <a:t>утримання міського кладовища;</a:t>
            </a:r>
            <a:endParaRPr lang="ru-RU" sz="2000" dirty="0"/>
          </a:p>
          <a:p>
            <a:r>
              <a:rPr lang="uk-UA" sz="2000" b="1" dirty="0"/>
              <a:t>ритуальна служба з поховання померлих.</a:t>
            </a:r>
            <a:endParaRPr lang="ru-RU" sz="2000" dirty="0"/>
          </a:p>
        </p:txBody>
      </p:sp>
      <p:sp>
        <p:nvSpPr>
          <p:cNvPr id="8" name="Прямоугольник 7"/>
          <p:cNvSpPr/>
          <p:nvPr/>
        </p:nvSpPr>
        <p:spPr>
          <a:xfrm>
            <a:off x="2024035" y="1500175"/>
            <a:ext cx="5667385" cy="461665"/>
          </a:xfrm>
          <a:prstGeom prst="rect">
            <a:avLst/>
          </a:prstGeom>
        </p:spPr>
        <p:txBody>
          <a:bodyPr wrap="none">
            <a:spAutoFit/>
          </a:bodyPr>
          <a:lstStyle/>
          <a:p>
            <a:pPr>
              <a:buNone/>
            </a:pPr>
            <a:r>
              <a:rPr lang="uk-UA" sz="2400" b="1" u="sng" dirty="0"/>
              <a:t>Комунальне підприємство «Рідне місто»</a:t>
            </a:r>
          </a:p>
        </p:txBody>
      </p:sp>
      <p:sp>
        <p:nvSpPr>
          <p:cNvPr id="1028" name="Rectangle 4"/>
          <p:cNvSpPr>
            <a:spLocks noChangeArrowheads="1"/>
          </p:cNvSpPr>
          <p:nvPr/>
        </p:nvSpPr>
        <p:spPr bwMode="auto">
          <a:xfrm>
            <a:off x="1819296" y="5607294"/>
            <a:ext cx="7997446"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uk-UA" b="1" u="sng" dirty="0">
              <a:latin typeface="Arial" pitchFamily="34" charset="0"/>
              <a:ea typeface="Times New Roman" pitchFamily="18" charset="0"/>
            </a:endParaRPr>
          </a:p>
          <a:p>
            <a:pPr fontAlgn="base">
              <a:spcBef>
                <a:spcPct val="0"/>
              </a:spcBef>
              <a:spcAft>
                <a:spcPct val="0"/>
              </a:spcAft>
            </a:pPr>
            <a:r>
              <a:rPr lang="uk-UA" b="1" u="sng" dirty="0">
                <a:latin typeface="Arial" pitchFamily="34" charset="0"/>
                <a:ea typeface="Times New Roman" pitchFamily="18" charset="0"/>
              </a:rPr>
              <a:t>Директор</a:t>
            </a:r>
            <a:r>
              <a:rPr lang="uk-UA" b="1" dirty="0">
                <a:latin typeface="Arial" pitchFamily="34" charset="0"/>
                <a:ea typeface="Times New Roman" pitchFamily="18" charset="0"/>
              </a:rPr>
              <a:t>     </a:t>
            </a:r>
            <a:r>
              <a:rPr lang="uk-UA" b="1" i="1" dirty="0">
                <a:latin typeface="Arial" pitchFamily="34" charset="0"/>
                <a:ea typeface="Times New Roman" pitchFamily="18" charset="0"/>
              </a:rPr>
              <a:t>Боднар Оксана Володимирівна</a:t>
            </a:r>
            <a:endParaRPr lang="ru-RU" b="1" dirty="0">
              <a:latin typeface="Arial" pitchFamily="34" charset="0"/>
            </a:endParaRPr>
          </a:p>
          <a:p>
            <a:pPr eaLnBrk="0" fontAlgn="base" hangingPunct="0">
              <a:spcBef>
                <a:spcPct val="0"/>
              </a:spcBef>
              <a:spcAft>
                <a:spcPct val="0"/>
              </a:spcAft>
            </a:pPr>
            <a:r>
              <a:rPr lang="uk-UA" b="1" dirty="0">
                <a:latin typeface="Arial" pitchFamily="34" charset="0"/>
                <a:ea typeface="Times New Roman" pitchFamily="18" charset="0"/>
              </a:rPr>
              <a:t>Детальна інформація, питання та пропозиції за телефоном:  </a:t>
            </a:r>
            <a:r>
              <a:rPr lang="uk-UA" b="1" u="sng" dirty="0">
                <a:latin typeface="Arial" pitchFamily="34" charset="0"/>
                <a:ea typeface="Times New Roman" pitchFamily="18" charset="0"/>
              </a:rPr>
              <a:t>4-33-35</a:t>
            </a:r>
            <a:endParaRPr lang="uk-UA" b="1" dirty="0">
              <a:latin typeface="Arial"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7786668" y="1857365"/>
            <a:ext cx="2881332" cy="2160999"/>
          </a:xfrm>
          <a:prstGeom prst="rect">
            <a:avLst/>
          </a:prstGeom>
          <a:noFill/>
          <a:ln w="9525">
            <a:noFill/>
            <a:miter lim="800000"/>
            <a:headEnd/>
            <a:tailEnd/>
          </a:ln>
          <a:effectLst/>
        </p:spPr>
      </p:pic>
      <p:pic>
        <p:nvPicPr>
          <p:cNvPr id="11"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524000" y="0"/>
            <a:ext cx="963718" cy="1214422"/>
          </a:xfrm>
          <a:prstGeom prst="rect">
            <a:avLst/>
          </a:prstGeom>
          <a:noFill/>
        </p:spPr>
      </p:pic>
    </p:spTree>
    <p:extLst>
      <p:ext uri="{BB962C8B-B14F-4D97-AF65-F5344CB8AC3E}">
        <p14:creationId xmlns:p14="http://schemas.microsoft.com/office/powerpoint/2010/main" val="34933248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285728"/>
            <a:ext cx="8229600" cy="1143000"/>
          </a:xfrm>
        </p:spPr>
        <p:txBody>
          <a:bodyPr>
            <a:normAutofit fontScale="90000"/>
          </a:bodyPr>
          <a:lstStyle/>
          <a:p>
            <a:r>
              <a:rPr lang="uk-UA" b="1" dirty="0" smtClean="0"/>
              <a:t/>
            </a:r>
            <a:br>
              <a:rPr lang="uk-UA" b="1" dirty="0" smtClean="0"/>
            </a:br>
            <a:r>
              <a:rPr lang="uk-UA" sz="3100" b="1" dirty="0"/>
              <a:t>Благоустрій, охорона довкілля та санітарний стан міста</a:t>
            </a:r>
            <a:r>
              <a:rPr lang="ru-RU" dirty="0" smtClean="0"/>
              <a:t/>
            </a:r>
            <a:br>
              <a:rPr lang="ru-RU" dirty="0" smtClean="0"/>
            </a:br>
            <a:endParaRPr lang="ru-RU" dirty="0"/>
          </a:p>
        </p:txBody>
      </p:sp>
      <p:sp>
        <p:nvSpPr>
          <p:cNvPr id="3" name="Содержимое 2"/>
          <p:cNvSpPr>
            <a:spLocks noGrp="1"/>
          </p:cNvSpPr>
          <p:nvPr>
            <p:ph idx="1"/>
          </p:nvPr>
        </p:nvSpPr>
        <p:spPr/>
        <p:txBody>
          <a:bodyPr/>
          <a:lstStyle/>
          <a:p>
            <a:pPr lvl="0"/>
            <a:r>
              <a:rPr lang="uk-UA" sz="2400" b="1" u="sng" dirty="0"/>
              <a:t>поводження зі сміттям</a:t>
            </a:r>
            <a:r>
              <a:rPr lang="uk-UA" sz="2400" b="1" dirty="0"/>
              <a:t>. Щоденно проводилося вивезення вуличного </a:t>
            </a:r>
            <a:r>
              <a:rPr lang="uk-UA" sz="2400" b="1" dirty="0" err="1"/>
              <a:t>змету</a:t>
            </a:r>
            <a:r>
              <a:rPr lang="uk-UA" sz="2400" b="1" dirty="0"/>
              <a:t> та опалого листя коло бордюрів. Щоденно збираються ТПВ з вуличних урн та складуються у контейнери, які щотижнево вивозяться спецтранспортом ТОВ «</a:t>
            </a:r>
            <a:r>
              <a:rPr lang="uk-UA" sz="2400" b="1" dirty="0" err="1"/>
              <a:t>Спецавтотранс</a:t>
            </a:r>
            <a:r>
              <a:rPr lang="uk-UA" sz="2400" b="1" dirty="0"/>
              <a:t>-Львів»</a:t>
            </a:r>
          </a:p>
          <a:p>
            <a:endParaRPr lang="ru-RU" dirty="0"/>
          </a:p>
        </p:txBody>
      </p:sp>
      <p:pic>
        <p:nvPicPr>
          <p:cNvPr id="8196" name="Picture 4" descr="Результат пошуку зображень за запитом &quot;Контейнери на сміття САТ-Львів&quot;"/>
          <p:cNvPicPr>
            <a:picLocks noChangeAspect="1" noChangeArrowheads="1"/>
          </p:cNvPicPr>
          <p:nvPr/>
        </p:nvPicPr>
        <p:blipFill>
          <a:blip r:embed="rId2" cstate="print"/>
          <a:srcRect/>
          <a:stretch>
            <a:fillRect/>
          </a:stretch>
        </p:blipFill>
        <p:spPr bwMode="auto">
          <a:xfrm>
            <a:off x="4699066" y="3931732"/>
            <a:ext cx="3187543" cy="2239885"/>
          </a:xfrm>
          <a:prstGeom prst="rect">
            <a:avLst/>
          </a:prstGeom>
          <a:noFill/>
        </p:spPr>
      </p:pic>
      <p:pic>
        <p:nvPicPr>
          <p:cNvPr id="8198" name="Picture 6" descr="Результат пошуку зображень за запитом &quot;контейнери на сміття з пластикову тару&quot;"/>
          <p:cNvPicPr>
            <a:picLocks noChangeAspect="1" noChangeArrowheads="1"/>
          </p:cNvPicPr>
          <p:nvPr/>
        </p:nvPicPr>
        <p:blipFill>
          <a:blip r:embed="rId3" cstate="print"/>
          <a:srcRect/>
          <a:stretch>
            <a:fillRect/>
          </a:stretch>
        </p:blipFill>
        <p:spPr bwMode="auto">
          <a:xfrm>
            <a:off x="7880798" y="3931731"/>
            <a:ext cx="2787202" cy="2210018"/>
          </a:xfrm>
          <a:prstGeom prst="rect">
            <a:avLst/>
          </a:prstGeom>
          <a:noFill/>
        </p:spPr>
      </p:pic>
      <p:pic>
        <p:nvPicPr>
          <p:cNvPr id="8"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524000" y="0"/>
            <a:ext cx="963718" cy="1214422"/>
          </a:xfrm>
          <a:prstGeom prst="rect">
            <a:avLst/>
          </a:prstGeom>
          <a:noFill/>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660" y="3402191"/>
            <a:ext cx="3250804" cy="3298965"/>
          </a:xfrm>
          <a:prstGeom prst="rect">
            <a:avLst/>
          </a:prstGeom>
        </p:spPr>
      </p:pic>
    </p:spTree>
    <p:extLst>
      <p:ext uri="{BB962C8B-B14F-4D97-AF65-F5344CB8AC3E}">
        <p14:creationId xmlns:p14="http://schemas.microsoft.com/office/powerpoint/2010/main" val="42346608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nvSpPr>
        <p:spPr bwMode="auto">
          <a:xfrm>
            <a:off x="4310050" y="1"/>
            <a:ext cx="361688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uk-UA" sz="2400" b="1" dirty="0">
                <a:ea typeface="Calibri" pitchFamily="34" charset="0"/>
                <a:cs typeface="Times New Roman" pitchFamily="18" charset="0"/>
              </a:rPr>
              <a:t>Волонтерська діяльність</a:t>
            </a:r>
            <a:endParaRPr lang="ru-RU" sz="2400" dirty="0"/>
          </a:p>
          <a:p>
            <a:pPr eaLnBrk="0" fontAlgn="base" hangingPunct="0">
              <a:spcBef>
                <a:spcPct val="0"/>
              </a:spcBef>
              <a:spcAft>
                <a:spcPct val="0"/>
              </a:spcAft>
            </a:pPr>
            <a:r>
              <a:rPr lang="uk-UA" sz="1200" dirty="0">
                <a:ea typeface="Calibri" pitchFamily="34" charset="0"/>
                <a:cs typeface="Times New Roman" pitchFamily="18" charset="0"/>
              </a:rPr>
              <a:t>	</a:t>
            </a:r>
            <a:endParaRPr lang="uk-UA" dirty="0"/>
          </a:p>
        </p:txBody>
      </p:sp>
      <p:sp>
        <p:nvSpPr>
          <p:cNvPr id="291842" name="Rectangle 2"/>
          <p:cNvSpPr>
            <a:spLocks noChangeArrowheads="1"/>
          </p:cNvSpPr>
          <p:nvPr/>
        </p:nvSpPr>
        <p:spPr bwMode="auto">
          <a:xfrm>
            <a:off x="2024034" y="232927"/>
            <a:ext cx="3500462"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uk-UA" sz="2200" b="1" dirty="0">
                <a:ea typeface="Calibri" pitchFamily="34" charset="0"/>
                <a:cs typeface="Times New Roman" pitchFamily="18" charset="0"/>
              </a:rPr>
              <a:t>Волонтерська діяльність на території Бібрської об’єднаної громади  має свої уже усталені  традиції  і здійснюється у багатьох напрямках:  </a:t>
            </a:r>
            <a:endParaRPr lang="ru-RU" sz="2200" b="1" dirty="0"/>
          </a:p>
          <a:p>
            <a:pPr eaLnBrk="0" fontAlgn="base" hangingPunct="0">
              <a:spcBef>
                <a:spcPct val="0"/>
              </a:spcBef>
              <a:spcAft>
                <a:spcPct val="0"/>
              </a:spcAft>
              <a:buFontTx/>
              <a:buChar char="•"/>
            </a:pPr>
            <a:r>
              <a:rPr lang="uk-UA" sz="2200" b="1" dirty="0">
                <a:ea typeface="Calibri" pitchFamily="34" charset="0"/>
                <a:cs typeface="Times New Roman" pitchFamily="18" charset="0"/>
              </a:rPr>
              <a:t>Підготовка та організація поїздок у зону АТО;</a:t>
            </a:r>
            <a:endParaRPr lang="ru-RU" sz="2200" b="1" dirty="0"/>
          </a:p>
          <a:p>
            <a:pPr eaLnBrk="0" fontAlgn="base" hangingPunct="0">
              <a:spcBef>
                <a:spcPct val="0"/>
              </a:spcBef>
              <a:spcAft>
                <a:spcPct val="0"/>
              </a:spcAft>
              <a:buFontTx/>
              <a:buChar char="•"/>
            </a:pPr>
            <a:r>
              <a:rPr lang="uk-UA" sz="2200" b="1" dirty="0">
                <a:ea typeface="Calibri" pitchFamily="34" charset="0"/>
                <a:cs typeface="Times New Roman" pitchFamily="18" charset="0"/>
              </a:rPr>
              <a:t>допомога  дітям учасників АТО, дітям з малозабезпечених сімей, з дитячих  будинків;</a:t>
            </a:r>
            <a:endParaRPr lang="ru-RU" sz="2200" b="1" dirty="0"/>
          </a:p>
          <a:p>
            <a:pPr eaLnBrk="0" fontAlgn="base" hangingPunct="0">
              <a:spcBef>
                <a:spcPct val="0"/>
              </a:spcBef>
              <a:spcAft>
                <a:spcPct val="0"/>
              </a:spcAft>
              <a:buFontTx/>
              <a:buChar char="•"/>
            </a:pPr>
            <a:r>
              <a:rPr lang="uk-UA" sz="2200" b="1" dirty="0">
                <a:ea typeface="Calibri" pitchFamily="34" charset="0"/>
                <a:cs typeface="Times New Roman" pitchFamily="18" charset="0"/>
              </a:rPr>
              <a:t>будівництво Хресної Дороги у м.Бібрка </a:t>
            </a:r>
            <a:endParaRPr lang="ru-RU" sz="2200" b="1" dirty="0"/>
          </a:p>
          <a:p>
            <a:pPr eaLnBrk="0" fontAlgn="base" hangingPunct="0">
              <a:spcBef>
                <a:spcPct val="0"/>
              </a:spcBef>
              <a:spcAft>
                <a:spcPct val="0"/>
              </a:spcAft>
            </a:pPr>
            <a:r>
              <a:rPr lang="uk-UA" sz="2200" b="1" dirty="0">
                <a:ea typeface="Calibri" pitchFamily="34" charset="0"/>
                <a:cs typeface="Times New Roman" pitchFamily="18" charset="0"/>
              </a:rPr>
              <a:t>та багато інших потрібних і корисних для громади речей.</a:t>
            </a:r>
          </a:p>
          <a:p>
            <a:pPr eaLnBrk="0" fontAlgn="base" hangingPunct="0">
              <a:spcBef>
                <a:spcPct val="0"/>
              </a:spcBef>
              <a:spcAft>
                <a:spcPct val="0"/>
              </a:spcAft>
            </a:pPr>
            <a:r>
              <a:rPr lang="uk-UA" sz="2200" b="1" dirty="0">
                <a:cs typeface="Times New Roman" pitchFamily="18" charset="0"/>
              </a:rPr>
              <a:t>Забезпечення медичних закладів інвентарем.</a:t>
            </a:r>
            <a:endParaRPr lang="ru-RU" sz="2200" b="1" dirty="0"/>
          </a:p>
        </p:txBody>
      </p:sp>
      <p:pic>
        <p:nvPicPr>
          <p:cNvPr id="12" name="Picture 6" descr="Світлина від Іванни Орищук."/>
          <p:cNvPicPr>
            <a:picLocks noChangeAspect="1" noChangeArrowheads="1"/>
          </p:cNvPicPr>
          <p:nvPr/>
        </p:nvPicPr>
        <p:blipFill>
          <a:blip r:embed="rId2" cstate="print"/>
          <a:srcRect/>
          <a:stretch>
            <a:fillRect/>
          </a:stretch>
        </p:blipFill>
        <p:spPr bwMode="auto">
          <a:xfrm>
            <a:off x="6676630" y="3861048"/>
            <a:ext cx="3988295" cy="2991222"/>
          </a:xfrm>
          <a:prstGeom prst="rect">
            <a:avLst/>
          </a:prstGeom>
          <a:noFill/>
        </p:spPr>
      </p:pic>
      <p:pic>
        <p:nvPicPr>
          <p:cNvPr id="7"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562628" y="49952"/>
            <a:ext cx="567200" cy="714752"/>
          </a:xfrm>
          <a:prstGeom prst="rect">
            <a:avLst/>
          </a:prstGeom>
          <a:noFill/>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54" y="1010330"/>
            <a:ext cx="3991371" cy="2850718"/>
          </a:xfrm>
          <a:prstGeom prst="rect">
            <a:avLst/>
          </a:prstGeom>
        </p:spPr>
      </p:pic>
    </p:spTree>
    <p:extLst>
      <p:ext uri="{BB962C8B-B14F-4D97-AF65-F5344CB8AC3E}">
        <p14:creationId xmlns:p14="http://schemas.microsoft.com/office/powerpoint/2010/main" val="1597620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Світлина від Vitaliu Bezfamilnuu."/>
          <p:cNvPicPr>
            <a:picLocks noChangeAspect="1" noChangeArrowheads="1"/>
          </p:cNvPicPr>
          <p:nvPr/>
        </p:nvPicPr>
        <p:blipFill>
          <a:blip r:embed="rId2" cstate="print"/>
          <a:srcRect/>
          <a:stretch>
            <a:fillRect/>
          </a:stretch>
        </p:blipFill>
        <p:spPr bwMode="auto">
          <a:xfrm>
            <a:off x="7268344" y="404666"/>
            <a:ext cx="3255640" cy="3080883"/>
          </a:xfrm>
          <a:prstGeom prst="rect">
            <a:avLst/>
          </a:prstGeom>
          <a:noFill/>
        </p:spPr>
      </p:pic>
      <p:pic>
        <p:nvPicPr>
          <p:cNvPr id="4"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1524000" y="0"/>
            <a:ext cx="907028" cy="1142984"/>
          </a:xfrm>
          <a:prstGeom prst="rect">
            <a:avLst/>
          </a:prstGeom>
          <a:noFill/>
        </p:spPr>
      </p:pic>
      <p:sp>
        <p:nvSpPr>
          <p:cNvPr id="5" name="Rectangle 1"/>
          <p:cNvSpPr>
            <a:spLocks noChangeArrowheads="1"/>
          </p:cNvSpPr>
          <p:nvPr/>
        </p:nvSpPr>
        <p:spPr bwMode="auto">
          <a:xfrm>
            <a:off x="4310050" y="1"/>
            <a:ext cx="361688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uk-UA" sz="2400" b="1" dirty="0">
                <a:ea typeface="Calibri" pitchFamily="34" charset="0"/>
                <a:cs typeface="Times New Roman" pitchFamily="18" charset="0"/>
              </a:rPr>
              <a:t>Волонтерська діяльність</a:t>
            </a:r>
            <a:endParaRPr lang="ru-RU" sz="2400" dirty="0"/>
          </a:p>
          <a:p>
            <a:pPr eaLnBrk="0" fontAlgn="base" hangingPunct="0">
              <a:spcBef>
                <a:spcPct val="0"/>
              </a:spcBef>
              <a:spcAft>
                <a:spcPct val="0"/>
              </a:spcAft>
            </a:pPr>
            <a:r>
              <a:rPr lang="uk-UA" sz="1200" dirty="0">
                <a:ea typeface="Calibri" pitchFamily="34" charset="0"/>
                <a:cs typeface="Times New Roman" pitchFamily="18" charset="0"/>
              </a:rPr>
              <a:t>	</a:t>
            </a:r>
            <a:endParaRPr lang="uk-UA" dirty="0"/>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9040" y="404665"/>
            <a:ext cx="3423740" cy="280831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2930" y="3591056"/>
            <a:ext cx="5763907" cy="3266943"/>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1028" y="3212976"/>
            <a:ext cx="3431752" cy="3645023"/>
          </a:xfrm>
          <a:prstGeom prst="rect">
            <a:avLst/>
          </a:prstGeom>
        </p:spPr>
      </p:pic>
    </p:spTree>
    <p:extLst>
      <p:ext uri="{BB962C8B-B14F-4D97-AF65-F5344CB8AC3E}">
        <p14:creationId xmlns:p14="http://schemas.microsoft.com/office/powerpoint/2010/main" val="39068740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scontent.flwo1-1.fna.fbcdn.net/v/t1.0-9/64734276_1540750726056538_720562638865563648_n.jpg?_nc_cat=104&amp;_nc_ohc=pmHvqno4hvcAX-2tbnS&amp;_nc_ht=scontent.flwo1-1.fna&amp;oh=a345f5d193a887249841a2cddd597c40&amp;oe=5EC31701"/>
          <p:cNvPicPr>
            <a:picLocks noChangeAspect="1" noChangeArrowheads="1"/>
          </p:cNvPicPr>
          <p:nvPr/>
        </p:nvPicPr>
        <p:blipFill>
          <a:blip r:embed="rId2" cstate="print"/>
          <a:srcRect/>
          <a:stretch>
            <a:fillRect/>
          </a:stretch>
        </p:blipFill>
        <p:spPr bwMode="auto">
          <a:xfrm>
            <a:off x="5190583" y="492370"/>
            <a:ext cx="2253553" cy="1964082"/>
          </a:xfrm>
          <a:prstGeom prst="rect">
            <a:avLst/>
          </a:prstGeom>
          <a:noFill/>
        </p:spPr>
      </p:pic>
      <p:pic>
        <p:nvPicPr>
          <p:cNvPr id="11" name="Picture 4" descr="Зображення може містити: 5 осіб, люди посміхаються, люди стоять та надворі"/>
          <p:cNvPicPr>
            <a:picLocks noChangeAspect="1" noChangeArrowheads="1"/>
          </p:cNvPicPr>
          <p:nvPr/>
        </p:nvPicPr>
        <p:blipFill>
          <a:blip r:embed="rId3" cstate="print"/>
          <a:srcRect/>
          <a:stretch>
            <a:fillRect/>
          </a:stretch>
        </p:blipFill>
        <p:spPr bwMode="auto">
          <a:xfrm>
            <a:off x="2989114" y="492370"/>
            <a:ext cx="2201468" cy="1997417"/>
          </a:xfrm>
          <a:prstGeom prst="rect">
            <a:avLst/>
          </a:prstGeom>
          <a:noFill/>
        </p:spPr>
      </p:pic>
      <p:sp>
        <p:nvSpPr>
          <p:cNvPr id="12" name="Прямоугольник 11"/>
          <p:cNvSpPr/>
          <p:nvPr/>
        </p:nvSpPr>
        <p:spPr>
          <a:xfrm>
            <a:off x="2226675" y="4766272"/>
            <a:ext cx="8215370" cy="1785104"/>
          </a:xfrm>
          <a:prstGeom prst="rect">
            <a:avLst/>
          </a:prstGeom>
        </p:spPr>
        <p:txBody>
          <a:bodyPr wrap="square">
            <a:spAutoFit/>
          </a:bodyPr>
          <a:lstStyle/>
          <a:p>
            <a:pPr lvl="0" algn="ctr" eaLnBrk="0" fontAlgn="base" hangingPunct="0">
              <a:spcBef>
                <a:spcPct val="0"/>
              </a:spcBef>
              <a:spcAft>
                <a:spcPct val="0"/>
              </a:spcAft>
            </a:pPr>
            <a:r>
              <a:rPr lang="uk-UA" sz="2200" b="1" dirty="0">
                <a:ea typeface="Calibri" pitchFamily="34" charset="0"/>
                <a:cs typeface="Times New Roman" pitchFamily="18" charset="0"/>
              </a:rPr>
              <a:t>Ця діяльність  на нашій території не згасає, а навпаки, розширюється і отримує нове дихання</a:t>
            </a:r>
            <a:endParaRPr lang="ru-RU" sz="2200" b="1" dirty="0"/>
          </a:p>
          <a:p>
            <a:pPr lvl="0" algn="ctr" eaLnBrk="0" fontAlgn="base" hangingPunct="0">
              <a:spcBef>
                <a:spcPct val="0"/>
              </a:spcBef>
              <a:spcAft>
                <a:spcPct val="0"/>
              </a:spcAft>
            </a:pPr>
            <a:r>
              <a:rPr lang="uk-UA" sz="2200" b="1" dirty="0">
                <a:ea typeface="Calibri" pitchFamily="34" charset="0"/>
                <a:cs typeface="Times New Roman" pitchFamily="18" charset="0"/>
              </a:rPr>
              <a:t>Дякую усім, хто займається такою завжди потрібною для громади і безкорисливою роботою, витрачаючи  свій час, енергію і кошти </a:t>
            </a:r>
            <a:r>
              <a:rPr lang="uk-UA" sz="2200" dirty="0">
                <a:ea typeface="Calibri" pitchFamily="34" charset="0"/>
                <a:cs typeface="Times New Roman" pitchFamily="18" charset="0"/>
              </a:rPr>
              <a:t>! </a:t>
            </a:r>
            <a:endParaRPr lang="uk-UA" sz="2200" dirty="0"/>
          </a:p>
        </p:txBody>
      </p:sp>
      <p:pic>
        <p:nvPicPr>
          <p:cNvPr id="13" name="Picture 2" descr="D:\міська рада\герб і прапор Бібрки\H1BIBRK0.jpg"/>
          <p:cNvPicPr>
            <a:picLocks noChangeAspect="1" noChangeArrowheads="1"/>
          </p:cNvPicPr>
          <p:nvPr/>
        </p:nvPicPr>
        <p:blipFill>
          <a:blip r:embed="rId4" cstate="print"/>
          <a:srcRect/>
          <a:stretch>
            <a:fillRect/>
          </a:stretch>
        </p:blipFill>
        <p:spPr bwMode="auto">
          <a:xfrm>
            <a:off x="1524000" y="0"/>
            <a:ext cx="907028" cy="1142984"/>
          </a:xfrm>
          <a:prstGeom prst="rect">
            <a:avLst/>
          </a:prstGeom>
          <a:noFill/>
        </p:spPr>
      </p:pic>
      <p:sp>
        <p:nvSpPr>
          <p:cNvPr id="14" name="Rectangle 1"/>
          <p:cNvSpPr>
            <a:spLocks noChangeArrowheads="1"/>
          </p:cNvSpPr>
          <p:nvPr/>
        </p:nvSpPr>
        <p:spPr bwMode="auto">
          <a:xfrm>
            <a:off x="4310050" y="1"/>
            <a:ext cx="361688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uk-UA" sz="2400" b="1" dirty="0">
                <a:ea typeface="Calibri" pitchFamily="34" charset="0"/>
                <a:cs typeface="Times New Roman" pitchFamily="18" charset="0"/>
              </a:rPr>
              <a:t>Волонтерська діяльність</a:t>
            </a:r>
            <a:endParaRPr lang="ru-RU" sz="2400" dirty="0"/>
          </a:p>
          <a:p>
            <a:pPr eaLnBrk="0" fontAlgn="base" hangingPunct="0">
              <a:spcBef>
                <a:spcPct val="0"/>
              </a:spcBef>
              <a:spcAft>
                <a:spcPct val="0"/>
              </a:spcAft>
            </a:pPr>
            <a:r>
              <a:rPr lang="uk-UA" sz="1200" dirty="0">
                <a:ea typeface="Calibri" pitchFamily="34" charset="0"/>
                <a:cs typeface="Times New Roman" pitchFamily="18" charset="0"/>
              </a:rPr>
              <a:t>	</a:t>
            </a:r>
            <a:endParaRPr lang="uk-UA" dirty="0"/>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2489786"/>
            <a:ext cx="2684375" cy="2294814"/>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8376" y="2455543"/>
            <a:ext cx="4275315" cy="2344066"/>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2746" y="1336432"/>
            <a:ext cx="1506369" cy="1153356"/>
          </a:xfrm>
          <a:prstGeom prst="rect">
            <a:avLst/>
          </a:prstGeom>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5242" y="492370"/>
            <a:ext cx="3970795" cy="1988252"/>
          </a:xfrm>
          <a:prstGeom prst="rect">
            <a:avLst/>
          </a:prstGeom>
        </p:spPr>
      </p:pic>
      <p:pic>
        <p:nvPicPr>
          <p:cNvPr id="6" name="Рисунок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7886" y="2457824"/>
            <a:ext cx="2824691" cy="2326776"/>
          </a:xfrm>
          <a:prstGeom prst="rect">
            <a:avLst/>
          </a:prstGeom>
        </p:spPr>
      </p:pic>
    </p:spTree>
    <p:extLst>
      <p:ext uri="{BB962C8B-B14F-4D97-AF65-F5344CB8AC3E}">
        <p14:creationId xmlns:p14="http://schemas.microsoft.com/office/powerpoint/2010/main" val="2668911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142852"/>
            <a:ext cx="8229600" cy="928694"/>
          </a:xfrm>
        </p:spPr>
        <p:txBody>
          <a:bodyPr>
            <a:noAutofit/>
          </a:bodyPr>
          <a:lstStyle/>
          <a:p>
            <a:r>
              <a:rPr lang="uk-UA" sz="2800" b="1" dirty="0"/>
              <a:t/>
            </a:r>
            <a:br>
              <a:rPr lang="uk-UA" sz="2800" b="1" dirty="0"/>
            </a:br>
            <a:r>
              <a:rPr lang="uk-UA" sz="2800" b="1" dirty="0"/>
              <a:t>Участь у семінарах, тренінгах, заходах державного рівня</a:t>
            </a:r>
            <a:r>
              <a:rPr lang="ru-RU" sz="2800" dirty="0"/>
              <a:t/>
            </a:r>
            <a:br>
              <a:rPr lang="ru-RU" sz="2800" dirty="0"/>
            </a:br>
            <a:r>
              <a:rPr lang="uk-UA" sz="2800" b="1" dirty="0"/>
              <a:t> </a:t>
            </a:r>
            <a:endParaRPr lang="ru-RU" sz="2800" dirty="0"/>
          </a:p>
        </p:txBody>
      </p:sp>
      <p:pic>
        <p:nvPicPr>
          <p:cNvPr id="8"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217714" y="107145"/>
            <a:ext cx="963718" cy="1214422"/>
          </a:xfrm>
          <a:prstGeom prst="rect">
            <a:avLst/>
          </a:prstGeom>
          <a:noFill/>
        </p:spPr>
      </p:pic>
      <p:pic>
        <p:nvPicPr>
          <p:cNvPr id="15362" name="Picture 2"/>
          <p:cNvPicPr>
            <a:picLocks noChangeAspect="1" noChangeArrowheads="1"/>
          </p:cNvPicPr>
          <p:nvPr/>
        </p:nvPicPr>
        <p:blipFill>
          <a:blip r:embed="rId3" cstate="print"/>
          <a:srcRect/>
          <a:stretch>
            <a:fillRect/>
          </a:stretch>
        </p:blipFill>
        <p:spPr bwMode="auto">
          <a:xfrm>
            <a:off x="5381620" y="1998617"/>
            <a:ext cx="6427203" cy="4402487"/>
          </a:xfrm>
          <a:prstGeom prst="rect">
            <a:avLst/>
          </a:prstGeom>
          <a:noFill/>
          <a:ln w="9525">
            <a:noFill/>
            <a:miter lim="800000"/>
            <a:headEnd/>
            <a:tailEnd/>
          </a:ln>
          <a:effectLst/>
        </p:spPr>
      </p:pic>
      <p:sp>
        <p:nvSpPr>
          <p:cNvPr id="11" name="Rectangle 1"/>
          <p:cNvSpPr>
            <a:spLocks noChangeArrowheads="1"/>
          </p:cNvSpPr>
          <p:nvPr/>
        </p:nvSpPr>
        <p:spPr bwMode="auto">
          <a:xfrm>
            <a:off x="380992" y="1403717"/>
            <a:ext cx="500062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uk-UA" sz="2400" b="1" dirty="0">
                <a:latin typeface="Arial" pitchFamily="34" charset="0"/>
                <a:ea typeface="Times New Roman" pitchFamily="18" charset="0"/>
              </a:rPr>
              <a:t>Працівники апарату Бібрської ради та відділів протягом 2020 року брали участь  у багатьох заходах (семінарах, тренінгах та заходах) щодо удосконалення роботи новостворених відділів і служб у об’єднаній громаді.</a:t>
            </a:r>
            <a:endParaRPr lang="uk-UA" sz="2400" b="1" dirty="0">
              <a:latin typeface="Arial" pitchFamily="34" charset="0"/>
            </a:endParaRPr>
          </a:p>
        </p:txBody>
      </p:sp>
    </p:spTree>
    <p:extLst>
      <p:ext uri="{BB962C8B-B14F-4D97-AF65-F5344CB8AC3E}">
        <p14:creationId xmlns:p14="http://schemas.microsoft.com/office/powerpoint/2010/main" val="35230518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17713" y="1642978"/>
            <a:ext cx="6096000" cy="5690853"/>
          </a:xfrm>
          <a:prstGeom prst="rect">
            <a:avLst/>
          </a:prstGeom>
        </p:spPr>
        <p:txBody>
          <a:bodyPr>
            <a:spAutoFit/>
          </a:bodyPr>
          <a:lstStyle/>
          <a:p>
            <a:pPr>
              <a:spcAft>
                <a:spcPts val="0"/>
              </a:spcAft>
            </a:pPr>
            <a:r>
              <a:rPr lang="uk-UA" sz="2400" b="1" kern="1400" spc="-5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Участь спеціалістів </a:t>
            </a:r>
            <a:r>
              <a:rPr lang="uk-UA" sz="2400" b="1" kern="1400" spc="-5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400" b="1" kern="1400" spc="-5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 у семінарах, тренінгах, заходах :</a:t>
            </a:r>
            <a:endParaRPr lang="uk-UA" sz="2400" b="1" kern="1400" spc="-50" dirty="0" smtClean="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uk-UA" sz="2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uk-UA"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Тренінг «Ефективне управління освітою на місцевому рівні»</a:t>
            </a:r>
            <a:endParaRPr lang="uk-UA" sz="2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Програма «Підготовка </a:t>
            </a:r>
            <a:r>
              <a:rPr lang="uk-UA"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проєктів</a:t>
            </a:r>
            <a:r>
              <a:rPr lang="uk-UA"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на актуальні конкурсні відбори»</a:t>
            </a:r>
            <a:endParaRPr lang="uk-UA" sz="2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Тренінг «Ефективне управління освітою на місцевому рівні»</a:t>
            </a:r>
          </a:p>
          <a:p>
            <a:pPr>
              <a:lnSpc>
                <a:spcPct val="107000"/>
              </a:lnSpc>
              <a:spcAft>
                <a:spcPts val="800"/>
              </a:spcAft>
            </a:pPr>
            <a:r>
              <a:rPr lang="uk-UA" sz="2400" b="1" dirty="0" err="1">
                <a:solidFill>
                  <a:srgbClr val="FF0000"/>
                </a:solidFill>
              </a:rPr>
              <a:t>Вебінар</a:t>
            </a:r>
            <a:r>
              <a:rPr lang="uk-UA" sz="2400" b="1" dirty="0">
                <a:solidFill>
                  <a:srgbClr val="FF0000"/>
                </a:solidFill>
              </a:rPr>
              <a:t> «Підготовка </a:t>
            </a:r>
            <a:r>
              <a:rPr lang="uk-UA" sz="2400" b="1" dirty="0" err="1">
                <a:solidFill>
                  <a:srgbClr val="FF0000"/>
                </a:solidFill>
              </a:rPr>
              <a:t>проєктів</a:t>
            </a:r>
            <a:r>
              <a:rPr lang="uk-UA" sz="2400" b="1" dirty="0">
                <a:solidFill>
                  <a:srgbClr val="FF0000"/>
                </a:solidFill>
              </a:rPr>
              <a:t> регіонального розвитку для фінансування за кошти секторальної бюджетної підтримки ЄС»</a:t>
            </a:r>
          </a:p>
          <a:p>
            <a:pPr>
              <a:lnSpc>
                <a:spcPct val="107000"/>
              </a:lnSpc>
              <a:spcAft>
                <a:spcPts val="800"/>
              </a:spcAft>
            </a:pPr>
            <a:endParaRPr lang="uk-U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6766560" y="1998617"/>
            <a:ext cx="5042263" cy="3513909"/>
          </a:xfrm>
          <a:prstGeom prst="rect">
            <a:avLst/>
          </a:prstGeom>
          <a:noFill/>
          <a:ln w="9525">
            <a:noFill/>
            <a:miter lim="800000"/>
            <a:headEnd/>
            <a:tailEnd/>
          </a:ln>
          <a:effectLst/>
        </p:spPr>
      </p:pic>
      <p:pic>
        <p:nvPicPr>
          <p:cNvPr id="7" name="Picture 2" descr="D:\міська рада\герб і прапор Бібрки\H1BIBRK0.jpg"/>
          <p:cNvPicPr>
            <a:picLocks noChangeAspect="1" noChangeArrowheads="1"/>
          </p:cNvPicPr>
          <p:nvPr/>
        </p:nvPicPr>
        <p:blipFill>
          <a:blip r:embed="rId3" cstate="print"/>
          <a:srcRect/>
          <a:stretch>
            <a:fillRect/>
          </a:stretch>
        </p:blipFill>
        <p:spPr bwMode="auto">
          <a:xfrm>
            <a:off x="217713" y="208706"/>
            <a:ext cx="1088573" cy="1434272"/>
          </a:xfrm>
          <a:prstGeom prst="rect">
            <a:avLst/>
          </a:prstGeom>
          <a:noFill/>
        </p:spPr>
      </p:pic>
    </p:spTree>
    <p:extLst>
      <p:ext uri="{BB962C8B-B14F-4D97-AF65-F5344CB8AC3E}">
        <p14:creationId xmlns:p14="http://schemas.microsoft.com/office/powerpoint/2010/main" val="2443872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61257" y="228451"/>
            <a:ext cx="11930743" cy="6450805"/>
          </a:xfrm>
          <a:prstGeom prst="rect">
            <a:avLst/>
          </a:prstGeom>
        </p:spPr>
        <p:txBody>
          <a:bodyPr wrap="square">
            <a:spAutoFit/>
          </a:bodyPr>
          <a:lstStyle/>
          <a:p>
            <a:pPr>
              <a:spcAft>
                <a:spcPts val="0"/>
              </a:spcAft>
            </a:pPr>
            <a:r>
              <a:rPr lang="uk-UA" sz="28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Відділ освіти виконавчого комітету </a:t>
            </a:r>
            <a:r>
              <a:rPr lang="uk-UA" sz="2800" b="1" kern="1400" spc="-5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Бібрської</a:t>
            </a:r>
            <a:r>
              <a:rPr lang="uk-UA" sz="2800" b="1" kern="1400"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міської ради</a:t>
            </a:r>
            <a:endParaRPr lang="uk-UA" sz="2800" kern="1400" spc="-50" dirty="0">
              <a:solidFill>
                <a:srgbClr val="FF0000"/>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uk-UA" sz="24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Відділ освіти виконавчого комітету </a:t>
            </a:r>
            <a:r>
              <a:rPr lang="uk-UA" sz="24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ради створений 9 квітня 2019 року. У штаті відділу освіти працюють: начальник відділу освіти, головний спеціаліст, спеціаліст І категорії, </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uk-UA" sz="2400"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На території </a:t>
            </a:r>
            <a:r>
              <a:rPr lang="uk-UA" sz="2400" b="1" u="sng"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400" b="1" u="sng"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міської територіальної громади функціонують:</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4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4 заклади загальної середньої освіти І-ІІІ ст.;</a:t>
            </a:r>
            <a:endParaRPr lang="uk-UA" sz="24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4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3 заклади загальної середньої освіти І-ІІ ст.;</a:t>
            </a:r>
            <a:endParaRPr lang="uk-UA" sz="24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4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 філія І-ІІ ст.;</a:t>
            </a:r>
            <a:endParaRPr lang="uk-UA" sz="24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4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4</a:t>
            </a:r>
            <a:r>
              <a:rPr lang="uk-UA" sz="2400" b="1"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філії І ст. </a:t>
            </a:r>
            <a:endParaRPr lang="uk-UA" sz="24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У закладах загальної середньої освіти навчаються 1508 здобувачів освіти.</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Педагогічний склад:216 педагогічних працівників.</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Непедагогічний персонал:125 технічних працівників.</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Інклюзивна освіта (навчання дітей з особливими освітніми потребами):</a:t>
            </a:r>
            <a:endParaRPr lang="uk-UA" sz="2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4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2019-2020 р. відкрито 4 інклюзивні класи;</a:t>
            </a:r>
            <a:endParaRPr lang="uk-UA" sz="2400"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uk-UA" sz="24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6 здобувачів освіти  перебувають  на індивідуальній формі навчання.</a:t>
            </a:r>
            <a:endParaRPr lang="uk-UA" sz="2400" b="1" dirty="0">
              <a:solidFill>
                <a:schemeClr val="accent5">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0567851" y="2489302"/>
            <a:ext cx="1502229" cy="1929102"/>
          </a:xfrm>
          <a:prstGeom prst="rect">
            <a:avLst/>
          </a:prstGeom>
          <a:noFill/>
        </p:spPr>
      </p:pic>
    </p:spTree>
    <p:extLst>
      <p:ext uri="{BB962C8B-B14F-4D97-AF65-F5344CB8AC3E}">
        <p14:creationId xmlns:p14="http://schemas.microsoft.com/office/powerpoint/2010/main" val="20800263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26572" y="0"/>
            <a:ext cx="11129554" cy="2833468"/>
          </a:xfrm>
          <a:prstGeom prst="rect">
            <a:avLst/>
          </a:prstGeom>
        </p:spPr>
        <p:txBody>
          <a:bodyPr wrap="square">
            <a:spAutoFit/>
          </a:bodyPr>
          <a:lstStyle/>
          <a:p>
            <a:pPr>
              <a:lnSpc>
                <a:spcPct val="107000"/>
              </a:lnSpc>
              <a:spcAft>
                <a:spcPts val="800"/>
              </a:spcAft>
            </a:pP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Реалізація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проєктів</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Бібрської</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громади за 2020:</a:t>
            </a:r>
            <a:endParaRPr lang="uk-UA"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На обласний конкурс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проєктів</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місцевих ініціатив було подано 51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проєкт</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переможцями стали  31 </a:t>
            </a:r>
            <a:r>
              <a:rPr lang="uk-UA" sz="2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проєкт</a:t>
            </a: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з них 29 реалізовано.</a:t>
            </a:r>
            <a:endParaRPr lang="uk-UA"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2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Обласні програми за іншими напрямками: </a:t>
            </a:r>
            <a:r>
              <a:rPr lang="uk-UA" sz="2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Програма розвитку та утримання мережі автомобільних доріг, організації та безпеки дорожнього руху на 2018-2025 роки;  Програма охорони навколишнього природного середовища на 2016 – 2020 роки; Програма розвитку освіти Львівщини на 2017-2020 (таблиця)</a:t>
            </a:r>
            <a:endParaRPr lang="uk-UA" sz="2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Бібрська грома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487" y="2833468"/>
            <a:ext cx="8046720" cy="402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3575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p:cNvGraphicFramePr>
            <a:graphicFrameLocks noGrp="1"/>
          </p:cNvGraphicFramePr>
          <p:nvPr>
            <p:extLst>
              <p:ext uri="{D42A27DB-BD31-4B8C-83A1-F6EECF244321}">
                <p14:modId xmlns:p14="http://schemas.microsoft.com/office/powerpoint/2010/main" val="875865809"/>
              </p:ext>
            </p:extLst>
          </p:nvPr>
        </p:nvGraphicFramePr>
        <p:xfrm>
          <a:off x="1" y="2"/>
          <a:ext cx="12070078" cy="6870196"/>
        </p:xfrm>
        <a:graphic>
          <a:graphicData uri="http://schemas.openxmlformats.org/drawingml/2006/table">
            <a:tbl>
              <a:tblPr firstRow="1" firstCol="1" bandRow="1">
                <a:tableStyleId>{5C22544A-7EE6-4342-B048-85BDC9FD1C3A}</a:tableStyleId>
              </a:tblPr>
              <a:tblGrid>
                <a:gridCol w="541839">
                  <a:extLst>
                    <a:ext uri="{9D8B030D-6E8A-4147-A177-3AD203B41FA5}">
                      <a16:colId xmlns:a16="http://schemas.microsoft.com/office/drawing/2014/main" val="1154015383"/>
                    </a:ext>
                  </a:extLst>
                </a:gridCol>
                <a:gridCol w="1116446">
                  <a:extLst>
                    <a:ext uri="{9D8B030D-6E8A-4147-A177-3AD203B41FA5}">
                      <a16:colId xmlns:a16="http://schemas.microsoft.com/office/drawing/2014/main" val="3998014487"/>
                    </a:ext>
                  </a:extLst>
                </a:gridCol>
                <a:gridCol w="3208420">
                  <a:extLst>
                    <a:ext uri="{9D8B030D-6E8A-4147-A177-3AD203B41FA5}">
                      <a16:colId xmlns:a16="http://schemas.microsoft.com/office/drawing/2014/main" val="1166166482"/>
                    </a:ext>
                  </a:extLst>
                </a:gridCol>
                <a:gridCol w="1753323">
                  <a:extLst>
                    <a:ext uri="{9D8B030D-6E8A-4147-A177-3AD203B41FA5}">
                      <a16:colId xmlns:a16="http://schemas.microsoft.com/office/drawing/2014/main" val="606244228"/>
                    </a:ext>
                  </a:extLst>
                </a:gridCol>
                <a:gridCol w="2120376">
                  <a:extLst>
                    <a:ext uri="{9D8B030D-6E8A-4147-A177-3AD203B41FA5}">
                      <a16:colId xmlns:a16="http://schemas.microsoft.com/office/drawing/2014/main" val="2845736878"/>
                    </a:ext>
                  </a:extLst>
                </a:gridCol>
                <a:gridCol w="1951049">
                  <a:extLst>
                    <a:ext uri="{9D8B030D-6E8A-4147-A177-3AD203B41FA5}">
                      <a16:colId xmlns:a16="http://schemas.microsoft.com/office/drawing/2014/main" val="2532211111"/>
                    </a:ext>
                  </a:extLst>
                </a:gridCol>
                <a:gridCol w="1378625">
                  <a:extLst>
                    <a:ext uri="{9D8B030D-6E8A-4147-A177-3AD203B41FA5}">
                      <a16:colId xmlns:a16="http://schemas.microsoft.com/office/drawing/2014/main" val="127219682"/>
                    </a:ext>
                  </a:extLst>
                </a:gridCol>
              </a:tblGrid>
              <a:tr h="1455287">
                <a:tc>
                  <a:txBody>
                    <a:bodyPr/>
                    <a:lstStyle/>
                    <a:p>
                      <a:pPr algn="l">
                        <a:lnSpc>
                          <a:spcPct val="107000"/>
                        </a:lnSpc>
                        <a:spcAft>
                          <a:spcPts val="0"/>
                        </a:spcAft>
                      </a:pPr>
                      <a:r>
                        <a:rPr lang="uk-UA" sz="1800" dirty="0">
                          <a:effectLst/>
                        </a:rPr>
                        <a:t>1</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109</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Капітальний ремонт (утеплення фасаду) будівлі амбулаторії загальної медицини по вулиці Галицька,144, міста </a:t>
                      </a:r>
                      <a:r>
                        <a:rPr lang="uk-UA" sz="1800" dirty="0" err="1">
                          <a:effectLst/>
                        </a:rPr>
                        <a:t>Бібрка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Охорона здоров’я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Ініціативна група КНП Керівник проекту Дарія Корж</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481,684</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extLst>
                  <a:ext uri="{0D108BD9-81ED-4DB2-BD59-A6C34878D82A}">
                    <a16:rowId xmlns:a16="http://schemas.microsoft.com/office/drawing/2014/main" val="2872153340"/>
                  </a:ext>
                </a:extLst>
              </a:tr>
              <a:tr h="1246069">
                <a:tc>
                  <a:txBody>
                    <a:bodyPr/>
                    <a:lstStyle/>
                    <a:p>
                      <a:pPr algn="l">
                        <a:lnSpc>
                          <a:spcPct val="107000"/>
                        </a:lnSpc>
                        <a:spcAft>
                          <a:spcPts val="0"/>
                        </a:spcAft>
                      </a:pPr>
                      <a:r>
                        <a:rPr lang="uk-UA" sz="1800" dirty="0">
                          <a:effectLst/>
                        </a:rPr>
                        <a:t>2</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107</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Придбання медичного обладнання та інвентарю для амбулаторії ЗПСМ в </a:t>
                      </a:r>
                      <a:r>
                        <a:rPr lang="uk-UA" sz="1800" dirty="0" err="1">
                          <a:effectLst/>
                        </a:rPr>
                        <a:t>м.Бібрка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Охорона здоров’я</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Ініціативна група КНП Керівник проекту Дарія Корж</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186,139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extLst>
                  <a:ext uri="{0D108BD9-81ED-4DB2-BD59-A6C34878D82A}">
                    <a16:rowId xmlns:a16="http://schemas.microsoft.com/office/drawing/2014/main" val="567354966"/>
                  </a:ext>
                </a:extLst>
              </a:tr>
              <a:tr h="1873721">
                <a:tc>
                  <a:txBody>
                    <a:bodyPr/>
                    <a:lstStyle/>
                    <a:p>
                      <a:pPr algn="l">
                        <a:lnSpc>
                          <a:spcPct val="107000"/>
                        </a:lnSpc>
                        <a:spcAft>
                          <a:spcPts val="0"/>
                        </a:spcAft>
                      </a:pPr>
                      <a:r>
                        <a:rPr lang="uk-UA" sz="1800" dirty="0">
                          <a:effectLst/>
                        </a:rPr>
                        <a:t>3</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111</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Капітальний ремонт приміщень кабінетів комунального некомерційного підприємства «Центр первиної иедико –санітарної допомоги» по вулиці Галицька, 144, 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Охорона здоров’я</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Ініціативна група КНП Керівник проекту </a:t>
                      </a:r>
                      <a:r>
                        <a:rPr lang="uk-UA" sz="1800" dirty="0" err="1">
                          <a:effectLst/>
                        </a:rPr>
                        <a:t>Олександ</a:t>
                      </a:r>
                      <a:r>
                        <a:rPr lang="uk-UA" sz="1800" dirty="0">
                          <a:effectLst/>
                        </a:rPr>
                        <a:t> Горинь</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м. </a:t>
                      </a:r>
                      <a:r>
                        <a:rPr lang="uk-UA" sz="1800" dirty="0" err="1">
                          <a:effectLst/>
                        </a:rPr>
                        <a:t>Бібрка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291,539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extLst>
                  <a:ext uri="{0D108BD9-81ED-4DB2-BD59-A6C34878D82A}">
                    <a16:rowId xmlns:a16="http://schemas.microsoft.com/office/drawing/2014/main" val="557702461"/>
                  </a:ext>
                </a:extLst>
              </a:tr>
              <a:tr h="1246069">
                <a:tc>
                  <a:txBody>
                    <a:bodyPr/>
                    <a:lstStyle/>
                    <a:p>
                      <a:pPr algn="l">
                        <a:lnSpc>
                          <a:spcPct val="107000"/>
                        </a:lnSpc>
                        <a:spcAft>
                          <a:spcPts val="0"/>
                        </a:spcAft>
                      </a:pPr>
                      <a:r>
                        <a:rPr lang="uk-UA" sz="1800" dirty="0">
                          <a:effectLst/>
                        </a:rPr>
                        <a:t>4</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353</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Капітальний ремонт кабінетів амбулаторії ЗПСМ села Свірж</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Охорона здоров’я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Ініціативна група КНП Керівник проекту Віктор Кобзар</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с. </a:t>
                      </a:r>
                      <a:r>
                        <a:rPr lang="uk-UA" sz="1800" dirty="0" err="1">
                          <a:effectLst/>
                        </a:rPr>
                        <a:t>Свірж</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211,539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extLst>
                  <a:ext uri="{0D108BD9-81ED-4DB2-BD59-A6C34878D82A}">
                    <a16:rowId xmlns:a16="http://schemas.microsoft.com/office/drawing/2014/main" val="286692490"/>
                  </a:ext>
                </a:extLst>
              </a:tr>
              <a:tr h="1036852">
                <a:tc>
                  <a:txBody>
                    <a:bodyPr/>
                    <a:lstStyle/>
                    <a:p>
                      <a:pPr algn="l">
                        <a:lnSpc>
                          <a:spcPct val="107000"/>
                        </a:lnSpc>
                        <a:spcAft>
                          <a:spcPts val="0"/>
                        </a:spcAft>
                      </a:pPr>
                      <a:r>
                        <a:rPr lang="uk-UA" sz="1800" dirty="0">
                          <a:effectLst/>
                        </a:rPr>
                        <a:t>5</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355</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Придбання медичного обладнання та інвентарю для амбулаторії ЗПСМ</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Охорона здоров’я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Ініціативна група КНП Керівник проекту Оксана Гудз</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a:effectLst/>
                        </a:rPr>
                        <a:t>с. Романів</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tc>
                  <a:txBody>
                    <a:bodyPr/>
                    <a:lstStyle/>
                    <a:p>
                      <a:pPr algn="l">
                        <a:lnSpc>
                          <a:spcPct val="107000"/>
                        </a:lnSpc>
                        <a:spcAft>
                          <a:spcPts val="0"/>
                        </a:spcAft>
                      </a:pPr>
                      <a:r>
                        <a:rPr lang="uk-UA" sz="1800" dirty="0">
                          <a:effectLst/>
                        </a:rPr>
                        <a:t>70,710</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168" marR="42168" marT="0" marB="0"/>
                </a:tc>
                <a:extLst>
                  <a:ext uri="{0D108BD9-81ED-4DB2-BD59-A6C34878D82A}">
                    <a16:rowId xmlns:a16="http://schemas.microsoft.com/office/drawing/2014/main" val="149409510"/>
                  </a:ext>
                </a:extLst>
              </a:tr>
            </a:tbl>
          </a:graphicData>
        </a:graphic>
      </p:graphicFrame>
    </p:spTree>
    <p:extLst>
      <p:ext uri="{BB962C8B-B14F-4D97-AF65-F5344CB8AC3E}">
        <p14:creationId xmlns:p14="http://schemas.microsoft.com/office/powerpoint/2010/main" val="41482569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p:cNvGraphicFramePr>
            <a:graphicFrameLocks noGrp="1"/>
          </p:cNvGraphicFramePr>
          <p:nvPr>
            <p:extLst>
              <p:ext uri="{D42A27DB-BD31-4B8C-83A1-F6EECF244321}">
                <p14:modId xmlns:p14="http://schemas.microsoft.com/office/powerpoint/2010/main" val="4107513972"/>
              </p:ext>
            </p:extLst>
          </p:nvPr>
        </p:nvGraphicFramePr>
        <p:xfrm>
          <a:off x="0" y="2"/>
          <a:ext cx="12192000" cy="6857997"/>
        </p:xfrm>
        <a:graphic>
          <a:graphicData uri="http://schemas.openxmlformats.org/drawingml/2006/table">
            <a:tbl>
              <a:tblPr firstRow="1" firstCol="1" bandRow="1">
                <a:tableStyleId>{5C22544A-7EE6-4342-B048-85BDC9FD1C3A}</a:tableStyleId>
              </a:tblPr>
              <a:tblGrid>
                <a:gridCol w="547310">
                  <a:extLst>
                    <a:ext uri="{9D8B030D-6E8A-4147-A177-3AD203B41FA5}">
                      <a16:colId xmlns:a16="http://schemas.microsoft.com/office/drawing/2014/main" val="507169744"/>
                    </a:ext>
                  </a:extLst>
                </a:gridCol>
                <a:gridCol w="1127723">
                  <a:extLst>
                    <a:ext uri="{9D8B030D-6E8A-4147-A177-3AD203B41FA5}">
                      <a16:colId xmlns:a16="http://schemas.microsoft.com/office/drawing/2014/main" val="1277408392"/>
                    </a:ext>
                  </a:extLst>
                </a:gridCol>
                <a:gridCol w="3240826">
                  <a:extLst>
                    <a:ext uri="{9D8B030D-6E8A-4147-A177-3AD203B41FA5}">
                      <a16:colId xmlns:a16="http://schemas.microsoft.com/office/drawing/2014/main" val="1622645557"/>
                    </a:ext>
                  </a:extLst>
                </a:gridCol>
                <a:gridCol w="1771035">
                  <a:extLst>
                    <a:ext uri="{9D8B030D-6E8A-4147-A177-3AD203B41FA5}">
                      <a16:colId xmlns:a16="http://schemas.microsoft.com/office/drawing/2014/main" val="1063209722"/>
                    </a:ext>
                  </a:extLst>
                </a:gridCol>
                <a:gridCol w="2141795">
                  <a:extLst>
                    <a:ext uri="{9D8B030D-6E8A-4147-A177-3AD203B41FA5}">
                      <a16:colId xmlns:a16="http://schemas.microsoft.com/office/drawing/2014/main" val="1825368793"/>
                    </a:ext>
                  </a:extLst>
                </a:gridCol>
                <a:gridCol w="1970760">
                  <a:extLst>
                    <a:ext uri="{9D8B030D-6E8A-4147-A177-3AD203B41FA5}">
                      <a16:colId xmlns:a16="http://schemas.microsoft.com/office/drawing/2014/main" val="2725153765"/>
                    </a:ext>
                  </a:extLst>
                </a:gridCol>
                <a:gridCol w="1392551">
                  <a:extLst>
                    <a:ext uri="{9D8B030D-6E8A-4147-A177-3AD203B41FA5}">
                      <a16:colId xmlns:a16="http://schemas.microsoft.com/office/drawing/2014/main" val="4226013463"/>
                    </a:ext>
                  </a:extLst>
                </a:gridCol>
              </a:tblGrid>
              <a:tr h="1269157">
                <a:tc>
                  <a:txBody>
                    <a:bodyPr/>
                    <a:lstStyle/>
                    <a:p>
                      <a:pPr algn="l">
                        <a:lnSpc>
                          <a:spcPct val="107000"/>
                        </a:lnSpc>
                        <a:spcAft>
                          <a:spcPts val="0"/>
                        </a:spcAft>
                      </a:pPr>
                      <a:r>
                        <a:rPr lang="uk-UA" sz="1800" dirty="0">
                          <a:effectLst/>
                        </a:rPr>
                        <a:t>6</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356</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Придбання медичного обладнання для амбулаторії ЗПСМ с. </a:t>
                      </a:r>
                      <a:r>
                        <a:rPr lang="uk-UA" sz="1800" dirty="0" err="1">
                          <a:effectLst/>
                        </a:rPr>
                        <a:t>Свірж</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Охорона здоров’я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Ініціативна група КНП Керівник проекту Віктор Кобзар</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с. Свірж</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249,000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extLst>
                  <a:ext uri="{0D108BD9-81ED-4DB2-BD59-A6C34878D82A}">
                    <a16:rowId xmlns:a16="http://schemas.microsoft.com/office/drawing/2014/main" val="3848398939"/>
                  </a:ext>
                </a:extLst>
              </a:tr>
              <a:tr h="1269157">
                <a:tc>
                  <a:txBody>
                    <a:bodyPr/>
                    <a:lstStyle/>
                    <a:p>
                      <a:pPr algn="l">
                        <a:lnSpc>
                          <a:spcPct val="107000"/>
                        </a:lnSpc>
                        <a:spcAft>
                          <a:spcPts val="0"/>
                        </a:spcAft>
                      </a:pPr>
                      <a:r>
                        <a:rPr lang="uk-UA" sz="1800">
                          <a:effectLst/>
                        </a:rPr>
                        <a:t>7</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739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Капітальний ремонт даху із заміною вікон та дверей ФАП в с. </a:t>
                      </a:r>
                      <a:r>
                        <a:rPr lang="uk-UA" sz="1800" dirty="0" err="1">
                          <a:effectLst/>
                        </a:rPr>
                        <a:t>Підмонастир</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Охорона здоров’я</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Ініціативна група КНП Керівник проєкту Ірена Пилип</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с. Підмонастир</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500,000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extLst>
                  <a:ext uri="{0D108BD9-81ED-4DB2-BD59-A6C34878D82A}">
                    <a16:rowId xmlns:a16="http://schemas.microsoft.com/office/drawing/2014/main" val="3435727586"/>
                  </a:ext>
                </a:extLst>
              </a:tr>
              <a:tr h="1269157">
                <a:tc>
                  <a:txBody>
                    <a:bodyPr/>
                    <a:lstStyle/>
                    <a:p>
                      <a:pPr algn="l">
                        <a:lnSpc>
                          <a:spcPct val="107000"/>
                        </a:lnSpc>
                        <a:spcAft>
                          <a:spcPts val="0"/>
                        </a:spcAft>
                      </a:pPr>
                      <a:r>
                        <a:rPr lang="uk-UA" sz="1800">
                          <a:effectLst/>
                        </a:rPr>
                        <a:t>8</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1919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Капітальний ремонт приміщень Бібрської районної лікарні</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Охорона здоров’я</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Бібрська міська рада Керівник проєкту Ірина Донцова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499,760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extLst>
                  <a:ext uri="{0D108BD9-81ED-4DB2-BD59-A6C34878D82A}">
                    <a16:rowId xmlns:a16="http://schemas.microsoft.com/office/drawing/2014/main" val="2122202816"/>
                  </a:ext>
                </a:extLst>
              </a:tr>
              <a:tr h="1781369">
                <a:tc>
                  <a:txBody>
                    <a:bodyPr/>
                    <a:lstStyle/>
                    <a:p>
                      <a:pPr algn="l">
                        <a:lnSpc>
                          <a:spcPct val="107000"/>
                        </a:lnSpc>
                        <a:spcAft>
                          <a:spcPts val="0"/>
                        </a:spcAft>
                      </a:pPr>
                      <a:r>
                        <a:rPr lang="uk-UA" sz="1800">
                          <a:effectLst/>
                        </a:rPr>
                        <a:t>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52</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Придбання звукопідсилювального обладнання для ЗЗСО с. Глібовичі</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Освіта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Відділ освіти </a:t>
                      </a:r>
                      <a:r>
                        <a:rPr lang="uk-UA" sz="1800" dirty="0" err="1">
                          <a:effectLst/>
                        </a:rPr>
                        <a:t>Бібрської</a:t>
                      </a:r>
                      <a:r>
                        <a:rPr lang="uk-UA" sz="1800" dirty="0">
                          <a:effectLst/>
                        </a:rPr>
                        <a:t> міської ради Керівник </a:t>
                      </a:r>
                      <a:r>
                        <a:rPr lang="uk-UA" sz="1800" dirty="0" err="1">
                          <a:effectLst/>
                        </a:rPr>
                        <a:t>проєкту</a:t>
                      </a:r>
                      <a:r>
                        <a:rPr lang="uk-UA" sz="1800" dirty="0">
                          <a:effectLst/>
                        </a:rPr>
                        <a:t> Мар’яна </a:t>
                      </a:r>
                      <a:r>
                        <a:rPr lang="uk-UA" sz="1800" dirty="0" err="1">
                          <a:effectLst/>
                        </a:rPr>
                        <a:t>Хоміцька</a:t>
                      </a:r>
                      <a:r>
                        <a:rPr lang="uk-UA" sz="1800" dirty="0">
                          <a:effectLst/>
                        </a:rPr>
                        <a:t>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en-US" sz="1800" dirty="0">
                          <a:effectLst/>
                        </a:rPr>
                        <a:t>c</a:t>
                      </a:r>
                      <a:r>
                        <a:rPr lang="uk-UA" sz="1800" dirty="0">
                          <a:effectLst/>
                        </a:rPr>
                        <a:t>. Глібовичі</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40,000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extLst>
                  <a:ext uri="{0D108BD9-81ED-4DB2-BD59-A6C34878D82A}">
                    <a16:rowId xmlns:a16="http://schemas.microsoft.com/office/drawing/2014/main" val="3433658869"/>
                  </a:ext>
                </a:extLst>
              </a:tr>
              <a:tr h="1269157">
                <a:tc>
                  <a:txBody>
                    <a:bodyPr/>
                    <a:lstStyle/>
                    <a:p>
                      <a:pPr algn="l">
                        <a:lnSpc>
                          <a:spcPct val="107000"/>
                        </a:lnSpc>
                        <a:spcAft>
                          <a:spcPts val="0"/>
                        </a:spcAft>
                      </a:pPr>
                      <a:r>
                        <a:rPr lang="uk-UA" sz="1800">
                          <a:effectLst/>
                        </a:rPr>
                        <a:t>10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81</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Придбання обладнання, інвентарю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Освіта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a:effectLst/>
                        </a:rPr>
                        <a:t>Відділ освіти Бібрської міської ради Керівник проєкту</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с. Стоки</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tc>
                  <a:txBody>
                    <a:bodyPr/>
                    <a:lstStyle/>
                    <a:p>
                      <a:pPr algn="l">
                        <a:lnSpc>
                          <a:spcPct val="107000"/>
                        </a:lnSpc>
                        <a:spcAft>
                          <a:spcPts val="0"/>
                        </a:spcAft>
                      </a:pPr>
                      <a:r>
                        <a:rPr lang="uk-UA" sz="1800" dirty="0">
                          <a:effectLst/>
                        </a:rPr>
                        <a:t>51,500</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415" marR="48415" marT="0" marB="0"/>
                </a:tc>
                <a:extLst>
                  <a:ext uri="{0D108BD9-81ED-4DB2-BD59-A6C34878D82A}">
                    <a16:rowId xmlns:a16="http://schemas.microsoft.com/office/drawing/2014/main" val="546206259"/>
                  </a:ext>
                </a:extLst>
              </a:tr>
            </a:tbl>
          </a:graphicData>
        </a:graphic>
      </p:graphicFrame>
    </p:spTree>
    <p:extLst>
      <p:ext uri="{BB962C8B-B14F-4D97-AF65-F5344CB8AC3E}">
        <p14:creationId xmlns:p14="http://schemas.microsoft.com/office/powerpoint/2010/main" val="1701714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p:cNvGraphicFramePr>
            <a:graphicFrameLocks noGrp="1"/>
          </p:cNvGraphicFramePr>
          <p:nvPr>
            <p:extLst>
              <p:ext uri="{D42A27DB-BD31-4B8C-83A1-F6EECF244321}">
                <p14:modId xmlns:p14="http://schemas.microsoft.com/office/powerpoint/2010/main" val="486712687"/>
              </p:ext>
            </p:extLst>
          </p:nvPr>
        </p:nvGraphicFramePr>
        <p:xfrm>
          <a:off x="0" y="-2"/>
          <a:ext cx="12192000" cy="7630922"/>
        </p:xfrm>
        <a:graphic>
          <a:graphicData uri="http://schemas.openxmlformats.org/drawingml/2006/table">
            <a:tbl>
              <a:tblPr firstRow="1" firstCol="1" bandRow="1">
                <a:tableStyleId>{5C22544A-7EE6-4342-B048-85BDC9FD1C3A}</a:tableStyleId>
              </a:tblPr>
              <a:tblGrid>
                <a:gridCol w="547309">
                  <a:extLst>
                    <a:ext uri="{9D8B030D-6E8A-4147-A177-3AD203B41FA5}">
                      <a16:colId xmlns:a16="http://schemas.microsoft.com/office/drawing/2014/main" val="1622684419"/>
                    </a:ext>
                  </a:extLst>
                </a:gridCol>
                <a:gridCol w="1127724">
                  <a:extLst>
                    <a:ext uri="{9D8B030D-6E8A-4147-A177-3AD203B41FA5}">
                      <a16:colId xmlns:a16="http://schemas.microsoft.com/office/drawing/2014/main" val="3242649303"/>
                    </a:ext>
                  </a:extLst>
                </a:gridCol>
                <a:gridCol w="3240829">
                  <a:extLst>
                    <a:ext uri="{9D8B030D-6E8A-4147-A177-3AD203B41FA5}">
                      <a16:colId xmlns:a16="http://schemas.microsoft.com/office/drawing/2014/main" val="1703963563"/>
                    </a:ext>
                  </a:extLst>
                </a:gridCol>
                <a:gridCol w="1771036">
                  <a:extLst>
                    <a:ext uri="{9D8B030D-6E8A-4147-A177-3AD203B41FA5}">
                      <a16:colId xmlns:a16="http://schemas.microsoft.com/office/drawing/2014/main" val="4242483393"/>
                    </a:ext>
                  </a:extLst>
                </a:gridCol>
                <a:gridCol w="2141794">
                  <a:extLst>
                    <a:ext uri="{9D8B030D-6E8A-4147-A177-3AD203B41FA5}">
                      <a16:colId xmlns:a16="http://schemas.microsoft.com/office/drawing/2014/main" val="2258511370"/>
                    </a:ext>
                  </a:extLst>
                </a:gridCol>
                <a:gridCol w="1970756">
                  <a:extLst>
                    <a:ext uri="{9D8B030D-6E8A-4147-A177-3AD203B41FA5}">
                      <a16:colId xmlns:a16="http://schemas.microsoft.com/office/drawing/2014/main" val="4278889198"/>
                    </a:ext>
                  </a:extLst>
                </a:gridCol>
                <a:gridCol w="1392552">
                  <a:extLst>
                    <a:ext uri="{9D8B030D-6E8A-4147-A177-3AD203B41FA5}">
                      <a16:colId xmlns:a16="http://schemas.microsoft.com/office/drawing/2014/main" val="24037126"/>
                    </a:ext>
                  </a:extLst>
                </a:gridCol>
              </a:tblGrid>
              <a:tr h="1853514">
                <a:tc>
                  <a:txBody>
                    <a:bodyPr/>
                    <a:lstStyle/>
                    <a:p>
                      <a:pPr algn="l">
                        <a:lnSpc>
                          <a:spcPct val="107000"/>
                        </a:lnSpc>
                        <a:spcAft>
                          <a:spcPts val="0"/>
                        </a:spcAft>
                      </a:pPr>
                      <a:r>
                        <a:rPr lang="uk-UA" sz="1800" dirty="0">
                          <a:effectLst/>
                        </a:rPr>
                        <a:t>11</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384</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Придбання обладнання, інвентарю та предметів довгострокового користування для їдальні </a:t>
                      </a:r>
                      <a:r>
                        <a:rPr lang="uk-UA" sz="1800" dirty="0" err="1">
                          <a:effectLst/>
                        </a:rPr>
                        <a:t>Великоглібовицького</a:t>
                      </a:r>
                      <a:r>
                        <a:rPr lang="uk-UA" sz="1800" dirty="0">
                          <a:effectLst/>
                        </a:rPr>
                        <a:t> ЗЗСО 1-3ступенів. Ім. Юліана </a:t>
                      </a:r>
                      <a:r>
                        <a:rPr lang="uk-UA" sz="1800" dirty="0" err="1">
                          <a:effectLst/>
                        </a:rPr>
                        <a:t>Головінського</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Освіта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Відділ освіти Бібрської міської ради Керівник проєкту Оксана Кобрин</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с. Великі Глібовичі</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289,109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extLst>
                  <a:ext uri="{0D108BD9-81ED-4DB2-BD59-A6C34878D82A}">
                    <a16:rowId xmlns:a16="http://schemas.microsoft.com/office/drawing/2014/main" val="2805750311"/>
                  </a:ext>
                </a:extLst>
              </a:tr>
              <a:tr h="1112107">
                <a:tc>
                  <a:txBody>
                    <a:bodyPr/>
                    <a:lstStyle/>
                    <a:p>
                      <a:pPr algn="l">
                        <a:lnSpc>
                          <a:spcPct val="107000"/>
                        </a:lnSpc>
                        <a:spcAft>
                          <a:spcPts val="0"/>
                        </a:spcAft>
                      </a:pPr>
                      <a:r>
                        <a:rPr lang="uk-UA" sz="1800">
                          <a:effectLst/>
                        </a:rPr>
                        <a:t>12</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380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Капітальний ремонт приміщень їдальні </a:t>
                      </a:r>
                      <a:r>
                        <a:rPr lang="uk-UA" sz="1800" dirty="0" err="1">
                          <a:effectLst/>
                        </a:rPr>
                        <a:t>Великоглібовицького</a:t>
                      </a:r>
                      <a:r>
                        <a:rPr lang="uk-UA" sz="1800" dirty="0">
                          <a:effectLst/>
                        </a:rPr>
                        <a:t> ЗЗСО 1-3 ступенів ім. Юліана </a:t>
                      </a:r>
                      <a:r>
                        <a:rPr lang="uk-UA" sz="1800" dirty="0" err="1">
                          <a:effectLst/>
                        </a:rPr>
                        <a:t>Головінського</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Освіта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Відділ освіти Бібрської міської ради Керівник проєкту Ігор Онищак</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с. Великі Глібовичі</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299,650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extLst>
                  <a:ext uri="{0D108BD9-81ED-4DB2-BD59-A6C34878D82A}">
                    <a16:rowId xmlns:a16="http://schemas.microsoft.com/office/drawing/2014/main" val="4028090671"/>
                  </a:ext>
                </a:extLst>
              </a:tr>
              <a:tr h="1297460">
                <a:tc>
                  <a:txBody>
                    <a:bodyPr/>
                    <a:lstStyle/>
                    <a:p>
                      <a:pPr algn="l">
                        <a:lnSpc>
                          <a:spcPct val="107000"/>
                        </a:lnSpc>
                        <a:spcAft>
                          <a:spcPts val="0"/>
                        </a:spcAft>
                      </a:pPr>
                      <a:r>
                        <a:rPr lang="uk-UA" sz="1800">
                          <a:effectLst/>
                        </a:rPr>
                        <a:t>13</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461</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Капітальний ремонт зовнішньої сходової клітки з облаштуванням пришкільного відпочинкового комплексу</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Освіта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Відділ освіти Бібрської міської ради Керівник проєкту Марія Штайн</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с. Романів</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103,497</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extLst>
                  <a:ext uri="{0D108BD9-81ED-4DB2-BD59-A6C34878D82A}">
                    <a16:rowId xmlns:a16="http://schemas.microsoft.com/office/drawing/2014/main" val="1326011772"/>
                  </a:ext>
                </a:extLst>
              </a:tr>
              <a:tr h="1297460">
                <a:tc>
                  <a:txBody>
                    <a:bodyPr/>
                    <a:lstStyle/>
                    <a:p>
                      <a:pPr algn="l">
                        <a:lnSpc>
                          <a:spcPct val="107000"/>
                        </a:lnSpc>
                        <a:spcAft>
                          <a:spcPts val="0"/>
                        </a:spcAft>
                      </a:pPr>
                      <a:r>
                        <a:rPr lang="uk-UA" sz="1800">
                          <a:effectLst/>
                        </a:rPr>
                        <a:t>14</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457</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Капітальний ремонт із заміною вікон та дверей в будівлі Філії Бібрського опорного загальноосвітнього закладу середньої освіти 1-2 ступенів</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Освіта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Відділ освіти </a:t>
                      </a:r>
                      <a:r>
                        <a:rPr lang="uk-UA" sz="1800" dirty="0" err="1">
                          <a:effectLst/>
                        </a:rPr>
                        <a:t>Бібрської</a:t>
                      </a:r>
                      <a:r>
                        <a:rPr lang="uk-UA" sz="1800" dirty="0">
                          <a:effectLst/>
                        </a:rPr>
                        <a:t> міської ради Керівник </a:t>
                      </a:r>
                      <a:r>
                        <a:rPr lang="uk-UA" sz="1800" dirty="0" err="1">
                          <a:effectLst/>
                        </a:rPr>
                        <a:t>проєкту</a:t>
                      </a:r>
                      <a:r>
                        <a:rPr lang="uk-UA" sz="1800" dirty="0">
                          <a:effectLst/>
                        </a:rPr>
                        <a:t> </a:t>
                      </a:r>
                      <a:r>
                        <a:rPr lang="uk-UA" sz="1800" dirty="0" err="1">
                          <a:effectLst/>
                        </a:rPr>
                        <a:t>Юзва</a:t>
                      </a:r>
                      <a:r>
                        <a:rPr lang="uk-UA" sz="1800" dirty="0">
                          <a:effectLst/>
                        </a:rPr>
                        <a:t> Віра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с. Любешка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247,165</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extLst>
                  <a:ext uri="{0D108BD9-81ED-4DB2-BD59-A6C34878D82A}">
                    <a16:rowId xmlns:a16="http://schemas.microsoft.com/office/drawing/2014/main" val="4084778631"/>
                  </a:ext>
                </a:extLst>
              </a:tr>
              <a:tr h="1297460">
                <a:tc>
                  <a:txBody>
                    <a:bodyPr/>
                    <a:lstStyle/>
                    <a:p>
                      <a:pPr algn="l">
                        <a:lnSpc>
                          <a:spcPct val="107000"/>
                        </a:lnSpc>
                        <a:spcAft>
                          <a:spcPts val="0"/>
                        </a:spcAft>
                      </a:pPr>
                      <a:r>
                        <a:rPr lang="uk-UA" sz="1800">
                          <a:effectLst/>
                        </a:rPr>
                        <a:t>15</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1728</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Капітальний ремонт покрівлі (без зміни конфігурації) ОЗЗСО</a:t>
                      </a:r>
                    </a:p>
                    <a:p>
                      <a:pPr algn="l">
                        <a:lnSpc>
                          <a:spcPct val="107000"/>
                        </a:lnSpc>
                        <a:spcAft>
                          <a:spcPts val="0"/>
                        </a:spcAft>
                      </a:pPr>
                      <a:r>
                        <a:rPr lang="uk-UA" sz="1800">
                          <a:effectLst/>
                        </a:rPr>
                        <a:t>1-3 ст. ім. Уляни Кравченко</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a:effectLst/>
                        </a:rPr>
                        <a:t>Освіта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Відділ освіти </a:t>
                      </a:r>
                      <a:r>
                        <a:rPr lang="uk-UA" sz="1800" dirty="0" err="1">
                          <a:effectLst/>
                        </a:rPr>
                        <a:t>Бібрської</a:t>
                      </a:r>
                      <a:r>
                        <a:rPr lang="uk-UA" sz="1800" dirty="0">
                          <a:effectLst/>
                        </a:rPr>
                        <a:t> міської ради Керівник </a:t>
                      </a:r>
                      <a:r>
                        <a:rPr lang="uk-UA" sz="1800" dirty="0" err="1">
                          <a:effectLst/>
                        </a:rPr>
                        <a:t>проєкту</a:t>
                      </a:r>
                      <a:r>
                        <a:rPr lang="uk-UA" sz="1800" dirty="0">
                          <a:effectLst/>
                        </a:rPr>
                        <a:t> Богдан </a:t>
                      </a:r>
                      <a:r>
                        <a:rPr lang="uk-UA" sz="1800" dirty="0" err="1">
                          <a:effectLst/>
                        </a:rPr>
                        <a:t>Собейко</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с. Стоки</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tc>
                  <a:txBody>
                    <a:bodyPr/>
                    <a:lstStyle/>
                    <a:p>
                      <a:pPr algn="l">
                        <a:lnSpc>
                          <a:spcPct val="107000"/>
                        </a:lnSpc>
                        <a:spcAft>
                          <a:spcPts val="0"/>
                        </a:spcAft>
                      </a:pPr>
                      <a:r>
                        <a:rPr lang="uk-UA" sz="1800" dirty="0">
                          <a:effectLst/>
                        </a:rPr>
                        <a:t>479,922</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330" marR="35330" marT="0" marB="0"/>
                </a:tc>
                <a:extLst>
                  <a:ext uri="{0D108BD9-81ED-4DB2-BD59-A6C34878D82A}">
                    <a16:rowId xmlns:a16="http://schemas.microsoft.com/office/drawing/2014/main" val="3737102930"/>
                  </a:ext>
                </a:extLst>
              </a:tr>
            </a:tbl>
          </a:graphicData>
        </a:graphic>
      </p:graphicFrame>
    </p:spTree>
    <p:extLst>
      <p:ext uri="{BB962C8B-B14F-4D97-AF65-F5344CB8AC3E}">
        <p14:creationId xmlns:p14="http://schemas.microsoft.com/office/powerpoint/2010/main" val="2968495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p:cNvGraphicFramePr>
            <a:graphicFrameLocks noGrp="1"/>
          </p:cNvGraphicFramePr>
          <p:nvPr>
            <p:extLst>
              <p:ext uri="{D42A27DB-BD31-4B8C-83A1-F6EECF244321}">
                <p14:modId xmlns:p14="http://schemas.microsoft.com/office/powerpoint/2010/main" val="2107905941"/>
              </p:ext>
            </p:extLst>
          </p:nvPr>
        </p:nvGraphicFramePr>
        <p:xfrm>
          <a:off x="0" y="1"/>
          <a:ext cx="12192001" cy="7657084"/>
        </p:xfrm>
        <a:graphic>
          <a:graphicData uri="http://schemas.openxmlformats.org/drawingml/2006/table">
            <a:tbl>
              <a:tblPr firstRow="1" firstCol="1" bandRow="1">
                <a:tableStyleId>{5C22544A-7EE6-4342-B048-85BDC9FD1C3A}</a:tableStyleId>
              </a:tblPr>
              <a:tblGrid>
                <a:gridCol w="547310">
                  <a:extLst>
                    <a:ext uri="{9D8B030D-6E8A-4147-A177-3AD203B41FA5}">
                      <a16:colId xmlns:a16="http://schemas.microsoft.com/office/drawing/2014/main" val="466367448"/>
                    </a:ext>
                  </a:extLst>
                </a:gridCol>
                <a:gridCol w="1127726">
                  <a:extLst>
                    <a:ext uri="{9D8B030D-6E8A-4147-A177-3AD203B41FA5}">
                      <a16:colId xmlns:a16="http://schemas.microsoft.com/office/drawing/2014/main" val="2729187997"/>
                    </a:ext>
                  </a:extLst>
                </a:gridCol>
                <a:gridCol w="3240828">
                  <a:extLst>
                    <a:ext uri="{9D8B030D-6E8A-4147-A177-3AD203B41FA5}">
                      <a16:colId xmlns:a16="http://schemas.microsoft.com/office/drawing/2014/main" val="881096098"/>
                    </a:ext>
                  </a:extLst>
                </a:gridCol>
                <a:gridCol w="1771033">
                  <a:extLst>
                    <a:ext uri="{9D8B030D-6E8A-4147-A177-3AD203B41FA5}">
                      <a16:colId xmlns:a16="http://schemas.microsoft.com/office/drawing/2014/main" val="1738485191"/>
                    </a:ext>
                  </a:extLst>
                </a:gridCol>
                <a:gridCol w="2141794">
                  <a:extLst>
                    <a:ext uri="{9D8B030D-6E8A-4147-A177-3AD203B41FA5}">
                      <a16:colId xmlns:a16="http://schemas.microsoft.com/office/drawing/2014/main" val="797897872"/>
                    </a:ext>
                  </a:extLst>
                </a:gridCol>
                <a:gridCol w="1970757">
                  <a:extLst>
                    <a:ext uri="{9D8B030D-6E8A-4147-A177-3AD203B41FA5}">
                      <a16:colId xmlns:a16="http://schemas.microsoft.com/office/drawing/2014/main" val="940676088"/>
                    </a:ext>
                  </a:extLst>
                </a:gridCol>
                <a:gridCol w="1392553">
                  <a:extLst>
                    <a:ext uri="{9D8B030D-6E8A-4147-A177-3AD203B41FA5}">
                      <a16:colId xmlns:a16="http://schemas.microsoft.com/office/drawing/2014/main" val="2232278045"/>
                    </a:ext>
                  </a:extLst>
                </a:gridCol>
              </a:tblGrid>
              <a:tr h="1028700">
                <a:tc>
                  <a:txBody>
                    <a:bodyPr/>
                    <a:lstStyle/>
                    <a:p>
                      <a:pPr algn="l">
                        <a:lnSpc>
                          <a:spcPct val="107000"/>
                        </a:lnSpc>
                        <a:spcAft>
                          <a:spcPts val="0"/>
                        </a:spcAft>
                      </a:pPr>
                      <a:r>
                        <a:rPr lang="uk-UA" sz="1800">
                          <a:effectLst/>
                        </a:rPr>
                        <a:t>16</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2412</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Закупівля меблів для їдальні Бібрського ОЗЗСО 1-3 ст. Ім. Уляни Кравченко</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Освіта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Відділ освіти Бібрської міської ради Керівник проєкту Ірина Герчаківська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123,700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extLst>
                  <a:ext uri="{0D108BD9-81ED-4DB2-BD59-A6C34878D82A}">
                    <a16:rowId xmlns:a16="http://schemas.microsoft.com/office/drawing/2014/main" val="2460910532"/>
                  </a:ext>
                </a:extLst>
              </a:tr>
              <a:tr h="1200150">
                <a:tc>
                  <a:txBody>
                    <a:bodyPr/>
                    <a:lstStyle/>
                    <a:p>
                      <a:pPr algn="l">
                        <a:lnSpc>
                          <a:spcPct val="107000"/>
                        </a:lnSpc>
                        <a:spcAft>
                          <a:spcPts val="0"/>
                        </a:spcAft>
                      </a:pPr>
                      <a:r>
                        <a:rPr lang="uk-UA" sz="1800">
                          <a:effectLst/>
                        </a:rPr>
                        <a:t>17</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396</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Капітальний сцени із заміною електрики в Народному домі по вул.Центральна, 1 в селі Романів</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Культура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Відділ культури Бібрської міської ради Керівник проєкту Марія Мох</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с. Романів</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297,590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extLst>
                  <a:ext uri="{0D108BD9-81ED-4DB2-BD59-A6C34878D82A}">
                    <a16:rowId xmlns:a16="http://schemas.microsoft.com/office/drawing/2014/main" val="2567431187"/>
                  </a:ext>
                </a:extLst>
              </a:tr>
              <a:tr h="1714499">
                <a:tc>
                  <a:txBody>
                    <a:bodyPr/>
                    <a:lstStyle/>
                    <a:p>
                      <a:pPr algn="l">
                        <a:lnSpc>
                          <a:spcPct val="107000"/>
                        </a:lnSpc>
                        <a:spcAft>
                          <a:spcPts val="0"/>
                        </a:spcAft>
                      </a:pPr>
                      <a:r>
                        <a:rPr lang="uk-UA" sz="1800">
                          <a:effectLst/>
                        </a:rPr>
                        <a:t>18</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485</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Придбання обладнання для створення інформаційного центру в КЗ «Публічна бібліотека Бібрської міської ради»</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Культура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Ініціативна група КЗ «Публічна бібліотека Бібрської міської ради» Керівник проекту Наталія Павелко</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34.500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extLst>
                  <a:ext uri="{0D108BD9-81ED-4DB2-BD59-A6C34878D82A}">
                    <a16:rowId xmlns:a16="http://schemas.microsoft.com/office/drawing/2014/main" val="2819200760"/>
                  </a:ext>
                </a:extLst>
              </a:tr>
              <a:tr h="1371599">
                <a:tc>
                  <a:txBody>
                    <a:bodyPr/>
                    <a:lstStyle/>
                    <a:p>
                      <a:pPr algn="l">
                        <a:lnSpc>
                          <a:spcPct val="107000"/>
                        </a:lnSpc>
                        <a:spcAft>
                          <a:spcPts val="0"/>
                        </a:spcAft>
                      </a:pPr>
                      <a:r>
                        <a:rPr lang="uk-UA" sz="1800">
                          <a:effectLst/>
                        </a:rPr>
                        <a:t>19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752</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Капітальний ремонт частини приміщень (із заміною системи опалення) Народного дому в с. Великі Глібовичі</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Культура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Відділ культури Бібрської міської ради Керівник проєкту Андрій Пелікант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с. Великі Глібовичі</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498,089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extLst>
                  <a:ext uri="{0D108BD9-81ED-4DB2-BD59-A6C34878D82A}">
                    <a16:rowId xmlns:a16="http://schemas.microsoft.com/office/drawing/2014/main" val="4233517719"/>
                  </a:ext>
                </a:extLst>
              </a:tr>
              <a:tr h="1543050">
                <a:tc>
                  <a:txBody>
                    <a:bodyPr/>
                    <a:lstStyle/>
                    <a:p>
                      <a:pPr algn="l">
                        <a:lnSpc>
                          <a:spcPct val="107000"/>
                        </a:lnSpc>
                        <a:spcAft>
                          <a:spcPts val="0"/>
                        </a:spcAft>
                      </a:pPr>
                      <a:r>
                        <a:rPr lang="uk-UA" sz="1800">
                          <a:effectLst/>
                        </a:rPr>
                        <a:t>20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1535</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Капітальний ремонт корпусу №1 Бібрської музичної школи по вул.Тарнавського, 3 з заміною електромереж та встановлення енергоощадного обладнання 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Культура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Відділ культури Бібрської міської ради Керівник проєкту Іван Герчаківський</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a:effectLst/>
                        </a:rPr>
                        <a:t>Ініціативна група Бібрської музичної школи</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tc>
                  <a:txBody>
                    <a:bodyPr/>
                    <a:lstStyle/>
                    <a:p>
                      <a:pPr algn="l">
                        <a:lnSpc>
                          <a:spcPct val="107000"/>
                        </a:lnSpc>
                        <a:spcAft>
                          <a:spcPts val="0"/>
                        </a:spcAft>
                      </a:pPr>
                      <a:r>
                        <a:rPr lang="uk-UA" sz="1800" dirty="0">
                          <a:effectLst/>
                        </a:rPr>
                        <a:t>264,578</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2680" marR="32680" marT="0" marB="0"/>
                </a:tc>
                <a:extLst>
                  <a:ext uri="{0D108BD9-81ED-4DB2-BD59-A6C34878D82A}">
                    <a16:rowId xmlns:a16="http://schemas.microsoft.com/office/drawing/2014/main" val="724636299"/>
                  </a:ext>
                </a:extLst>
              </a:tr>
            </a:tbl>
          </a:graphicData>
        </a:graphic>
      </p:graphicFrame>
    </p:spTree>
    <p:extLst>
      <p:ext uri="{BB962C8B-B14F-4D97-AF65-F5344CB8AC3E}">
        <p14:creationId xmlns:p14="http://schemas.microsoft.com/office/powerpoint/2010/main" val="25398932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p:cNvGraphicFramePr>
            <a:graphicFrameLocks noGrp="1"/>
          </p:cNvGraphicFramePr>
          <p:nvPr>
            <p:extLst>
              <p:ext uri="{D42A27DB-BD31-4B8C-83A1-F6EECF244321}">
                <p14:modId xmlns:p14="http://schemas.microsoft.com/office/powerpoint/2010/main" val="995657999"/>
              </p:ext>
            </p:extLst>
          </p:nvPr>
        </p:nvGraphicFramePr>
        <p:xfrm>
          <a:off x="0" y="0"/>
          <a:ext cx="12192000" cy="7182946"/>
        </p:xfrm>
        <a:graphic>
          <a:graphicData uri="http://schemas.openxmlformats.org/drawingml/2006/table">
            <a:tbl>
              <a:tblPr firstRow="1" firstCol="1" bandRow="1">
                <a:tableStyleId>{5C22544A-7EE6-4342-B048-85BDC9FD1C3A}</a:tableStyleId>
              </a:tblPr>
              <a:tblGrid>
                <a:gridCol w="547311">
                  <a:extLst>
                    <a:ext uri="{9D8B030D-6E8A-4147-A177-3AD203B41FA5}">
                      <a16:colId xmlns:a16="http://schemas.microsoft.com/office/drawing/2014/main" val="3129216412"/>
                    </a:ext>
                  </a:extLst>
                </a:gridCol>
                <a:gridCol w="1127725">
                  <a:extLst>
                    <a:ext uri="{9D8B030D-6E8A-4147-A177-3AD203B41FA5}">
                      <a16:colId xmlns:a16="http://schemas.microsoft.com/office/drawing/2014/main" val="425160403"/>
                    </a:ext>
                  </a:extLst>
                </a:gridCol>
                <a:gridCol w="3240829">
                  <a:extLst>
                    <a:ext uri="{9D8B030D-6E8A-4147-A177-3AD203B41FA5}">
                      <a16:colId xmlns:a16="http://schemas.microsoft.com/office/drawing/2014/main" val="4186940115"/>
                    </a:ext>
                  </a:extLst>
                </a:gridCol>
                <a:gridCol w="1771032">
                  <a:extLst>
                    <a:ext uri="{9D8B030D-6E8A-4147-A177-3AD203B41FA5}">
                      <a16:colId xmlns:a16="http://schemas.microsoft.com/office/drawing/2014/main" val="3125198000"/>
                    </a:ext>
                  </a:extLst>
                </a:gridCol>
                <a:gridCol w="2141791">
                  <a:extLst>
                    <a:ext uri="{9D8B030D-6E8A-4147-A177-3AD203B41FA5}">
                      <a16:colId xmlns:a16="http://schemas.microsoft.com/office/drawing/2014/main" val="620677563"/>
                    </a:ext>
                  </a:extLst>
                </a:gridCol>
                <a:gridCol w="1970759">
                  <a:extLst>
                    <a:ext uri="{9D8B030D-6E8A-4147-A177-3AD203B41FA5}">
                      <a16:colId xmlns:a16="http://schemas.microsoft.com/office/drawing/2014/main" val="3877028205"/>
                    </a:ext>
                  </a:extLst>
                </a:gridCol>
                <a:gridCol w="1392553">
                  <a:extLst>
                    <a:ext uri="{9D8B030D-6E8A-4147-A177-3AD203B41FA5}">
                      <a16:colId xmlns:a16="http://schemas.microsoft.com/office/drawing/2014/main" val="1583418168"/>
                    </a:ext>
                  </a:extLst>
                </a:gridCol>
              </a:tblGrid>
              <a:tr h="1669929">
                <a:tc>
                  <a:txBody>
                    <a:bodyPr/>
                    <a:lstStyle/>
                    <a:p>
                      <a:pPr algn="l">
                        <a:lnSpc>
                          <a:spcPct val="107000"/>
                        </a:lnSpc>
                        <a:spcAft>
                          <a:spcPts val="0"/>
                        </a:spcAft>
                      </a:pPr>
                      <a:r>
                        <a:rPr lang="uk-UA" sz="1800" dirty="0">
                          <a:effectLst/>
                        </a:rPr>
                        <a:t>21</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2401</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Капітальний ремонт даху Народного дому у </a:t>
                      </a:r>
                      <a:r>
                        <a:rPr lang="uk-UA" sz="1800" dirty="0" err="1">
                          <a:effectLst/>
                        </a:rPr>
                        <a:t>с.Волощина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Культура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Відділ культури Бібрської міської ради Керівник проєкту Христина Лазуркевич</a:t>
                      </a:r>
                    </a:p>
                    <a:p>
                      <a:pPr algn="l">
                        <a:lnSpc>
                          <a:spcPct val="107000"/>
                        </a:lnSpc>
                        <a:spcAft>
                          <a:spcPts val="0"/>
                        </a:spcAft>
                      </a:pPr>
                      <a:r>
                        <a:rPr lang="uk-UA" sz="1800">
                          <a:effectLst/>
                        </a:rPr>
                        <a:t> </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с. Волощина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278,182</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extLst>
                  <a:ext uri="{0D108BD9-81ED-4DB2-BD59-A6C34878D82A}">
                    <a16:rowId xmlns:a16="http://schemas.microsoft.com/office/drawing/2014/main" val="892238050"/>
                  </a:ext>
                </a:extLst>
              </a:tr>
              <a:tr h="1297018">
                <a:tc>
                  <a:txBody>
                    <a:bodyPr/>
                    <a:lstStyle/>
                    <a:p>
                      <a:pPr algn="l">
                        <a:lnSpc>
                          <a:spcPct val="107000"/>
                        </a:lnSpc>
                        <a:spcAft>
                          <a:spcPts val="0"/>
                        </a:spcAft>
                      </a:pPr>
                      <a:r>
                        <a:rPr lang="uk-UA" sz="1800">
                          <a:effectLst/>
                        </a:rPr>
                        <a:t>22</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367</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Капітальний ремонт покриття даху багатоквартирного будинку ОСББ «Єдина Місто» по вул. Г. Тарнавського 10 у </a:t>
                      </a:r>
                      <a:r>
                        <a:rPr lang="uk-UA" sz="1800" dirty="0" err="1">
                          <a:effectLst/>
                        </a:rPr>
                        <a:t>м.Бібрка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Інші приоритети</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Бібрська міська рада Керівник проєкту Оксана Касіян</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299,593</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extLst>
                  <a:ext uri="{0D108BD9-81ED-4DB2-BD59-A6C34878D82A}">
                    <a16:rowId xmlns:a16="http://schemas.microsoft.com/office/drawing/2014/main" val="792875795"/>
                  </a:ext>
                </a:extLst>
              </a:tr>
              <a:tr h="1297018">
                <a:tc>
                  <a:txBody>
                    <a:bodyPr/>
                    <a:lstStyle/>
                    <a:p>
                      <a:pPr algn="l">
                        <a:lnSpc>
                          <a:spcPct val="107000"/>
                        </a:lnSpc>
                        <a:spcAft>
                          <a:spcPts val="0"/>
                        </a:spcAft>
                      </a:pPr>
                      <a:r>
                        <a:rPr lang="uk-UA" sz="1800">
                          <a:effectLst/>
                        </a:rPr>
                        <a:t>23</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930</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Капітальний ремонт тротуарів по вул. Птахівничій та Бічної вул. Галицької, яка з’єднує її з </a:t>
                      </a:r>
                      <a:r>
                        <a:rPr lang="uk-UA" sz="1800" dirty="0" err="1">
                          <a:effectLst/>
                        </a:rPr>
                        <a:t>вул.В.Стуса</a:t>
                      </a:r>
                      <a:r>
                        <a:rPr lang="uk-UA" sz="1800" dirty="0">
                          <a:effectLst/>
                        </a:rPr>
                        <a:t> у </a:t>
                      </a:r>
                      <a:r>
                        <a:rPr lang="uk-UA" sz="1800" dirty="0" err="1">
                          <a:effectLst/>
                        </a:rPr>
                        <a:t>м.Бібрка</a:t>
                      </a:r>
                      <a:r>
                        <a:rPr lang="uk-UA" sz="1800" dirty="0">
                          <a:effectLst/>
                        </a:rPr>
                        <a:t>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Інші </a:t>
                      </a:r>
                      <a:r>
                        <a:rPr lang="uk-UA" sz="1800" dirty="0" err="1">
                          <a:effectLst/>
                        </a:rPr>
                        <a:t>приоритети</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Бібрська міська рада Керівник проєкту Андрій Баб’як</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299,939</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extLst>
                  <a:ext uri="{0D108BD9-81ED-4DB2-BD59-A6C34878D82A}">
                    <a16:rowId xmlns:a16="http://schemas.microsoft.com/office/drawing/2014/main" val="2991010345"/>
                  </a:ext>
                </a:extLst>
              </a:tr>
              <a:tr h="1483473">
                <a:tc>
                  <a:txBody>
                    <a:bodyPr/>
                    <a:lstStyle/>
                    <a:p>
                      <a:pPr algn="l">
                        <a:lnSpc>
                          <a:spcPct val="107000"/>
                        </a:lnSpc>
                        <a:spcAft>
                          <a:spcPts val="0"/>
                        </a:spcAft>
                      </a:pPr>
                      <a:r>
                        <a:rPr lang="uk-UA" sz="1800">
                          <a:effectLst/>
                        </a:rPr>
                        <a:t>24</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2354</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Капітальний ремонт кімнат колишнього кінотеатру, що знаходиться за адресою: площа Стрілецька, 1 у 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Інші </a:t>
                      </a:r>
                      <a:r>
                        <a:rPr lang="uk-UA" sz="1800" dirty="0" err="1">
                          <a:effectLst/>
                        </a:rPr>
                        <a:t>приоритети</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Благодійна організація БФ «Спадщина» Керівник </a:t>
                      </a:r>
                      <a:r>
                        <a:rPr lang="uk-UA" sz="1800" dirty="0" err="1">
                          <a:effectLst/>
                        </a:rPr>
                        <a:t>проєкту</a:t>
                      </a:r>
                      <a:r>
                        <a:rPr lang="uk-UA" sz="1800" dirty="0">
                          <a:effectLst/>
                        </a:rPr>
                        <a:t> Ганна Гаврилів</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м. Бібрка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290,768</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extLst>
                  <a:ext uri="{0D108BD9-81ED-4DB2-BD59-A6C34878D82A}">
                    <a16:rowId xmlns:a16="http://schemas.microsoft.com/office/drawing/2014/main" val="2653006516"/>
                  </a:ext>
                </a:extLst>
              </a:tr>
              <a:tr h="1110563">
                <a:tc>
                  <a:txBody>
                    <a:bodyPr/>
                    <a:lstStyle/>
                    <a:p>
                      <a:pPr algn="l">
                        <a:lnSpc>
                          <a:spcPct val="107000"/>
                        </a:lnSpc>
                        <a:spcAft>
                          <a:spcPts val="0"/>
                        </a:spcAft>
                      </a:pPr>
                      <a:r>
                        <a:rPr lang="uk-UA" sz="1800">
                          <a:effectLst/>
                        </a:rPr>
                        <a:t>25</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921</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Реконструкція вуличного освітлення доріг та пішохідних доріжок у с. Великі Глібовичі по вул.Лесі Українки</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a:effectLst/>
                        </a:rPr>
                        <a:t>Вуличне освітлення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err="1">
                          <a:effectLst/>
                        </a:rPr>
                        <a:t>Бібрська</a:t>
                      </a:r>
                      <a:r>
                        <a:rPr lang="uk-UA" sz="1800" dirty="0">
                          <a:effectLst/>
                        </a:rPr>
                        <a:t> міська рада Керівник </a:t>
                      </a:r>
                      <a:r>
                        <a:rPr lang="uk-UA" sz="1800" dirty="0" err="1">
                          <a:effectLst/>
                        </a:rPr>
                        <a:t>проєкту</a:t>
                      </a:r>
                      <a:r>
                        <a:rPr lang="uk-UA" sz="1800" dirty="0">
                          <a:effectLst/>
                        </a:rPr>
                        <a:t> Тарас </a:t>
                      </a:r>
                      <a:r>
                        <a:rPr lang="uk-UA" sz="1800" dirty="0" err="1">
                          <a:effectLst/>
                        </a:rPr>
                        <a:t>Сенишин</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с. Великі Глібовичі</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tc>
                  <a:txBody>
                    <a:bodyPr/>
                    <a:lstStyle/>
                    <a:p>
                      <a:pPr algn="l">
                        <a:lnSpc>
                          <a:spcPct val="107000"/>
                        </a:lnSpc>
                        <a:spcAft>
                          <a:spcPts val="0"/>
                        </a:spcAft>
                      </a:pPr>
                      <a:r>
                        <a:rPr lang="uk-UA" sz="1800" dirty="0">
                          <a:effectLst/>
                        </a:rPr>
                        <a:t>146,562</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7349" marR="37349" marT="0" marB="0"/>
                </a:tc>
                <a:extLst>
                  <a:ext uri="{0D108BD9-81ED-4DB2-BD59-A6C34878D82A}">
                    <a16:rowId xmlns:a16="http://schemas.microsoft.com/office/drawing/2014/main" val="1932737434"/>
                  </a:ext>
                </a:extLst>
              </a:tr>
            </a:tbl>
          </a:graphicData>
        </a:graphic>
      </p:graphicFrame>
    </p:spTree>
    <p:extLst>
      <p:ext uri="{BB962C8B-B14F-4D97-AF65-F5344CB8AC3E}">
        <p14:creationId xmlns:p14="http://schemas.microsoft.com/office/powerpoint/2010/main" val="3335378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p:cNvGraphicFramePr>
            <a:graphicFrameLocks noGrp="1"/>
          </p:cNvGraphicFramePr>
          <p:nvPr>
            <p:extLst>
              <p:ext uri="{D42A27DB-BD31-4B8C-83A1-F6EECF244321}">
                <p14:modId xmlns:p14="http://schemas.microsoft.com/office/powerpoint/2010/main" val="271681073"/>
              </p:ext>
            </p:extLst>
          </p:nvPr>
        </p:nvGraphicFramePr>
        <p:xfrm>
          <a:off x="0" y="0"/>
          <a:ext cx="12191999" cy="6858000"/>
        </p:xfrm>
        <a:graphic>
          <a:graphicData uri="http://schemas.openxmlformats.org/drawingml/2006/table">
            <a:tbl>
              <a:tblPr firstRow="1" firstCol="1" bandRow="1">
                <a:tableStyleId>{5C22544A-7EE6-4342-B048-85BDC9FD1C3A}</a:tableStyleId>
              </a:tblPr>
              <a:tblGrid>
                <a:gridCol w="547310">
                  <a:extLst>
                    <a:ext uri="{9D8B030D-6E8A-4147-A177-3AD203B41FA5}">
                      <a16:colId xmlns:a16="http://schemas.microsoft.com/office/drawing/2014/main" val="2523251014"/>
                    </a:ext>
                  </a:extLst>
                </a:gridCol>
                <a:gridCol w="1127724">
                  <a:extLst>
                    <a:ext uri="{9D8B030D-6E8A-4147-A177-3AD203B41FA5}">
                      <a16:colId xmlns:a16="http://schemas.microsoft.com/office/drawing/2014/main" val="504452738"/>
                    </a:ext>
                  </a:extLst>
                </a:gridCol>
                <a:gridCol w="3240827">
                  <a:extLst>
                    <a:ext uri="{9D8B030D-6E8A-4147-A177-3AD203B41FA5}">
                      <a16:colId xmlns:a16="http://schemas.microsoft.com/office/drawing/2014/main" val="2312712602"/>
                    </a:ext>
                  </a:extLst>
                </a:gridCol>
                <a:gridCol w="1771035">
                  <a:extLst>
                    <a:ext uri="{9D8B030D-6E8A-4147-A177-3AD203B41FA5}">
                      <a16:colId xmlns:a16="http://schemas.microsoft.com/office/drawing/2014/main" val="2984859871"/>
                    </a:ext>
                  </a:extLst>
                </a:gridCol>
                <a:gridCol w="2141793">
                  <a:extLst>
                    <a:ext uri="{9D8B030D-6E8A-4147-A177-3AD203B41FA5}">
                      <a16:colId xmlns:a16="http://schemas.microsoft.com/office/drawing/2014/main" val="390814386"/>
                    </a:ext>
                  </a:extLst>
                </a:gridCol>
                <a:gridCol w="1970758">
                  <a:extLst>
                    <a:ext uri="{9D8B030D-6E8A-4147-A177-3AD203B41FA5}">
                      <a16:colId xmlns:a16="http://schemas.microsoft.com/office/drawing/2014/main" val="810814330"/>
                    </a:ext>
                  </a:extLst>
                </a:gridCol>
                <a:gridCol w="1392552">
                  <a:extLst>
                    <a:ext uri="{9D8B030D-6E8A-4147-A177-3AD203B41FA5}">
                      <a16:colId xmlns:a16="http://schemas.microsoft.com/office/drawing/2014/main" val="2618961073"/>
                    </a:ext>
                  </a:extLst>
                </a:gridCol>
              </a:tblGrid>
              <a:tr h="2286000">
                <a:tc>
                  <a:txBody>
                    <a:bodyPr/>
                    <a:lstStyle/>
                    <a:p>
                      <a:pPr algn="l">
                        <a:lnSpc>
                          <a:spcPct val="107000"/>
                        </a:lnSpc>
                        <a:spcAft>
                          <a:spcPts val="0"/>
                        </a:spcAft>
                      </a:pPr>
                      <a:r>
                        <a:rPr lang="uk-UA" sz="1800" dirty="0">
                          <a:effectLst/>
                        </a:rPr>
                        <a:t>26</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a:effectLst/>
                        </a:rPr>
                        <a:t>989</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a:effectLst/>
                        </a:rPr>
                        <a:t>Реконструкція вуличного освітлення в с. </a:t>
                      </a:r>
                      <a:r>
                        <a:rPr lang="uk-UA" sz="1800" dirty="0" err="1">
                          <a:effectLst/>
                        </a:rPr>
                        <a:t>Під’ярків</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Вуличне освітлення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Бібрська міська рада Керівник проєкту Олег Березюк</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с. Під’ярків</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383,764</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5117791"/>
                  </a:ext>
                </a:extLst>
              </a:tr>
              <a:tr h="2286000">
                <a:tc>
                  <a:txBody>
                    <a:bodyPr/>
                    <a:lstStyle/>
                    <a:p>
                      <a:pPr algn="l">
                        <a:lnSpc>
                          <a:spcPct val="107000"/>
                        </a:lnSpc>
                        <a:spcAft>
                          <a:spcPts val="0"/>
                        </a:spcAft>
                      </a:pPr>
                      <a:r>
                        <a:rPr lang="uk-UA" sz="1800">
                          <a:effectLst/>
                        </a:rPr>
                        <a:t>27</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1004</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a:effectLst/>
                        </a:rPr>
                        <a:t>Реконструкція вуличного освітлення в </a:t>
                      </a:r>
                      <a:r>
                        <a:rPr lang="uk-UA" sz="1800" dirty="0" err="1">
                          <a:effectLst/>
                        </a:rPr>
                        <a:t>с.Селиська</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Вуличне освітлення</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Бібрська міська рада Керівник проєкту Ольга Неборачок</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с. Селиська</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166,225</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6955983"/>
                  </a:ext>
                </a:extLst>
              </a:tr>
              <a:tr h="2286000">
                <a:tc>
                  <a:txBody>
                    <a:bodyPr/>
                    <a:lstStyle/>
                    <a:p>
                      <a:pPr algn="l">
                        <a:lnSpc>
                          <a:spcPct val="107000"/>
                        </a:lnSpc>
                        <a:spcAft>
                          <a:spcPts val="0"/>
                        </a:spcAft>
                      </a:pPr>
                      <a:r>
                        <a:rPr lang="uk-UA" sz="1800">
                          <a:effectLst/>
                        </a:rPr>
                        <a:t>28</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a:effectLst/>
                        </a:rPr>
                        <a:t>1698</a:t>
                      </a:r>
                      <a:endParaRPr lang="uk-U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a:effectLst/>
                        </a:rPr>
                        <a:t>Реконструкція вуличного освітлення в селі Романів</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a:effectLst/>
                        </a:rPr>
                        <a:t>Вуличне освітлення</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err="1">
                          <a:effectLst/>
                        </a:rPr>
                        <a:t>Бібрська</a:t>
                      </a:r>
                      <a:r>
                        <a:rPr lang="uk-UA" sz="1800" dirty="0">
                          <a:effectLst/>
                        </a:rPr>
                        <a:t> міська рада Керівник </a:t>
                      </a:r>
                      <a:r>
                        <a:rPr lang="uk-UA" sz="1800" dirty="0" err="1">
                          <a:effectLst/>
                        </a:rPr>
                        <a:t>проєкту</a:t>
                      </a:r>
                      <a:r>
                        <a:rPr lang="uk-UA" sz="1800" dirty="0">
                          <a:effectLst/>
                        </a:rPr>
                        <a:t> Іван </a:t>
                      </a:r>
                      <a:r>
                        <a:rPr lang="uk-UA" sz="1800" dirty="0" err="1">
                          <a:effectLst/>
                        </a:rPr>
                        <a:t>Горішний</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a:effectLst/>
                        </a:rPr>
                        <a:t>с. Романів</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uk-UA" sz="1800" dirty="0">
                          <a:effectLst/>
                        </a:rPr>
                        <a:t>499,975</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8786396"/>
                  </a:ext>
                </a:extLst>
              </a:tr>
            </a:tbl>
          </a:graphicData>
        </a:graphic>
      </p:graphicFrame>
    </p:spTree>
    <p:extLst>
      <p:ext uri="{BB962C8B-B14F-4D97-AF65-F5344CB8AC3E}">
        <p14:creationId xmlns:p14="http://schemas.microsoft.com/office/powerpoint/2010/main" val="29157137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822960" y="316502"/>
            <a:ext cx="10450286" cy="6111866"/>
          </a:xfrm>
          <a:prstGeom prst="rect">
            <a:avLst/>
          </a:prstGeom>
        </p:spPr>
        <p:txBody>
          <a:bodyPr wrap="square">
            <a:spAutoFit/>
          </a:bodyPr>
          <a:lstStyle/>
          <a:p>
            <a:pPr algn="ctr">
              <a:spcAft>
                <a:spcPts val="0"/>
              </a:spcAft>
            </a:pPr>
            <a:r>
              <a:rPr lang="uk-UA" sz="2400" b="1" kern="1400" spc="-5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Підсумки</a:t>
            </a:r>
            <a:endParaRPr lang="uk-UA" sz="2400" b="1" kern="1400" spc="-50"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endParaRPr>
          </a:p>
          <a:p>
            <a:pPr algn="just" fontAlgn="base">
              <a:lnSpc>
                <a:spcPct val="107000"/>
              </a:lnSpc>
              <a:spcAft>
                <a:spcPts val="1630"/>
              </a:spcAft>
            </a:pPr>
            <a:r>
              <a:rPr lang="uk-UA"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Завершуючи звіт міського голови, підкреслюю, що ми й надалі будемо працювати на благо нашої територіальної </a:t>
            </a:r>
            <a:r>
              <a:rPr lang="uk-UA"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громади,  </a:t>
            </a:r>
            <a:r>
              <a:rPr lang="uk-UA"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допомагатимемо один одному для загального добра, миру і злагоди, тому що кожен із нас є частинкою громади. Усвідомлюю і наголошую, що весь позитив, якого вдалося досягти, - це наші спільні здобутки. Разом з тим і нерозв’язані проблеми, яких, на жаль, вистачає, - теж спільні. Хто не працює – той не має проблем. Я постійно звіряю свої кроки, свої дії з громадою, яка мене обрала.</a:t>
            </a:r>
            <a:endParaRPr lang="uk-UA"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Попереду ще не один рік важкої роботи. І від того, як ми впораємося з нею, </a:t>
            </a:r>
            <a:r>
              <a:rPr lang="uk-UA"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залежатиме</a:t>
            </a:r>
            <a:r>
              <a:rPr lang="uk-UA"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майбутнє нашої громади. Успіхів усім нам у </a:t>
            </a:r>
            <a:r>
              <a:rPr lang="uk-UA" sz="2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розвитку </a:t>
            </a:r>
            <a:r>
              <a:rPr lang="uk-UA" sz="24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Бібрської ТГ.</a:t>
            </a:r>
            <a:endParaRPr lang="uk-UA"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1630"/>
              </a:spcAft>
            </a:pPr>
            <a:r>
              <a:rPr lang="uk-UA"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З повагою і вдячністю </a:t>
            </a:r>
            <a:endParaRPr lang="uk-UA"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0"/>
              </a:spcAft>
            </a:pPr>
            <a:r>
              <a:rPr lang="uk-UA"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Бібрський</a:t>
            </a:r>
            <a:r>
              <a:rPr lang="uk-UA"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міський голова                            Роман </a:t>
            </a:r>
            <a:r>
              <a:rPr lang="uk-UA"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Гринус</a:t>
            </a:r>
            <a:endParaRPr lang="uk-UA"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D:\міська рада\герб і прапор Бібрки\H1BIBRK0.jpg"/>
          <p:cNvPicPr>
            <a:picLocks noChangeAspect="1" noChangeArrowheads="1"/>
          </p:cNvPicPr>
          <p:nvPr/>
        </p:nvPicPr>
        <p:blipFill>
          <a:blip r:embed="rId2" cstate="print"/>
          <a:srcRect/>
          <a:stretch>
            <a:fillRect/>
          </a:stretch>
        </p:blipFill>
        <p:spPr bwMode="auto">
          <a:xfrm>
            <a:off x="100149" y="0"/>
            <a:ext cx="722812" cy="823260"/>
          </a:xfrm>
          <a:prstGeom prst="rect">
            <a:avLst/>
          </a:prstGeom>
          <a:noFill/>
        </p:spPr>
      </p:pic>
    </p:spTree>
    <p:extLst>
      <p:ext uri="{BB962C8B-B14F-4D97-AF65-F5344CB8AC3E}">
        <p14:creationId xmlns:p14="http://schemas.microsoft.com/office/powerpoint/2010/main" val="2521345685"/>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5975</Words>
  <Application>Microsoft Office PowerPoint</Application>
  <PresentationFormat>Широкоэкранный</PresentationFormat>
  <Paragraphs>756</Paragraphs>
  <Slides>97</Slides>
  <Notes>2</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97</vt:i4>
      </vt:variant>
    </vt:vector>
  </HeadingPairs>
  <TitlesOfParts>
    <vt:vector size="110" baseType="lpstr">
      <vt:lpstr>SimSun</vt:lpstr>
      <vt:lpstr>Arial</vt:lpstr>
      <vt:lpstr>Arial Black</vt:lpstr>
      <vt:lpstr>Arial Unicode MS</vt:lpstr>
      <vt:lpstr>Calibri</vt:lpstr>
      <vt:lpstr>Calibri Light</vt:lpstr>
      <vt:lpstr>Impact</vt:lpstr>
      <vt:lpstr>Liberation Serif</vt:lpstr>
      <vt:lpstr>Mangal</vt:lpstr>
      <vt:lpstr>Times New Roman</vt:lpstr>
      <vt:lpstr>Trebuchet MS</vt:lpstr>
      <vt:lpstr>Wingdings</vt:lpstr>
      <vt:lpstr>Тема Office</vt:lpstr>
      <vt:lpstr>Звіт  Бібрського міського голови Романа Гринуса </vt:lpstr>
      <vt:lpstr>Презентация PowerPoint</vt:lpstr>
      <vt:lpstr>Презентация PowerPoint</vt:lpstr>
      <vt:lpstr>Презентация PowerPoint</vt:lpstr>
      <vt:lpstr>Діяльність ради та її виконавчих органів  </vt:lpstr>
      <vt:lpstr>Робота зі зверненнями громадян </vt:lpstr>
      <vt:lpstr>Презентация PowerPoint</vt:lpstr>
      <vt:lpstr>Презентация PowerPoint</vt:lpstr>
      <vt:lpstr>Презентация PowerPoint</vt:lpstr>
      <vt:lpstr>Презентация PowerPoint</vt:lpstr>
      <vt:lpstr>Методична робота</vt:lpstr>
      <vt:lpstr>Наради керівників, заступників директорів</vt:lpstr>
      <vt:lpstr>Освітнє середовище 1-их класів НУШ  </vt:lpstr>
      <vt:lpstr>Засідання АК ІІ рівня на платформі ZOOM</vt:lpstr>
      <vt:lpstr>Обдаровані діти – майбутнє нашої країни</vt:lpstr>
      <vt:lpstr>Результативність участі здобувачів освіти у конкурсах різного спрямування</vt:lpstr>
      <vt:lpstr>Участь у Державних програмах  соціально-економічного розвитку</vt:lpstr>
      <vt:lpstr>Капітальні та поточні ремонти приміщень ЗО </vt:lpstr>
      <vt:lpstr>Капітальні ремонти Облаштування внутрішніх убиралень</vt:lpstr>
      <vt:lpstr>Залишки освітньої субвенції Оновлення навчально-матеріальної бази ЗО</vt:lpstr>
      <vt:lpstr>Зреалізовані проєкти, співфінансовані  Бібрською міською радою</vt:lpstr>
      <vt:lpstr>Реалізація мікропоєктів</vt:lpstr>
      <vt:lpstr>Зреалізовані мікропроєкти відділу освіти  Бібрської ОТГ </vt:lpstr>
      <vt:lpstr>Реалізація мікропроєктів</vt:lpstr>
      <vt:lpstr>Забезпеченість стану протипожежної безпеки в ЗО</vt:lpstr>
      <vt:lpstr>Дистанційне навчання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Благоустрій, охорона довкілля та санітарний стан міста (Комунальні підприємства)     </vt:lpstr>
      <vt:lpstr> Благоустрій, охорона довкілля та санітарний стан міста </vt:lpstr>
      <vt:lpstr>Презентация PowerPoint</vt:lpstr>
      <vt:lpstr>Презентация PowerPoint</vt:lpstr>
      <vt:lpstr>Презентация PowerPoint</vt:lpstr>
      <vt:lpstr> Участь у семінарах, тренінгах, заходах державного рівня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Бібрського міського голови Романа Гринуса </dc:title>
  <dc:creator>RePack by Diakov</dc:creator>
  <cp:lastModifiedBy>BMR-04</cp:lastModifiedBy>
  <cp:revision>76</cp:revision>
  <dcterms:created xsi:type="dcterms:W3CDTF">2021-03-15T09:11:51Z</dcterms:created>
  <dcterms:modified xsi:type="dcterms:W3CDTF">2021-03-30T15:10:49Z</dcterms:modified>
</cp:coreProperties>
</file>